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embeddedFontLs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4" roundtripDataSignature="AMtx7mizMFk2GzhD42etlP8z0Tr/KTYj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6.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Lato-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bcf2dd61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78" name="Google Shape;78;gdbcf2dd613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e5d2b565c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de5d2b565c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ba1aa7e4b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62" name="Google Shape;162;gdba1aa7e4b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e5d2b565c_0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68" name="Google Shape;168;gde5d2b565c_0_4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e5d2b565c_0_8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77" name="Google Shape;177;gde5d2b565c_0_8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e5d2b565c_0_9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85" name="Google Shape;185;gde5d2b565c_0_9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e5d2b565c_0_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93" name="Google Shape;193;gde5d2b565c_0_9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02469f3e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00" name="Google Shape;200;ge02469f3e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e5d2b565c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06" name="Google Shape;206;gde5d2b565c_0_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e5d2b565c_0_8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27" name="Google Shape;227;gde5d2b565c_0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bcf2dd613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84" name="Google Shape;84;gdbcf2dd613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bcf2dd613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dbcf2dd61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02469f3e3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79" name="Google Shape;279;ge02469f3e3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f857b83d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f857b83d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df857b83d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02469f3e3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91" name="Google Shape;291;ge02469f3e3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f857b83d0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f857b83d0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df857b83d0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ba1aa7e4b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303" name="Google Shape;303;gdba1aa7e4b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e5d2b565c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309" name="Google Shape;309;gde5d2b565c_0_5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02469f3e3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329" name="Google Shape;329;ge02469f3e3_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e5d2b565c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de5d2b565c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f857b83d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f857b83d0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df857b83d0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f0167d62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f0167d624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df0167d624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f0167d62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f0167d624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df0167d624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f0167d624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f0167d624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df0167d624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e5d2b565c_0_9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de5d2b565c_0_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bba116260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dbba116260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e5d2b565c_0_5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de5d2b565c_0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e5d2b565c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15" name="Google Shape;115;gde5d2b565c_0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ba1aa7e4b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21" name="Google Shape;121;gdba1aa7e4b_1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ba1aa7e4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27" name="Google Shape;127;gdba1aa7e4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ba1aa7e4b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32" name="Google Shape;132;gdba1aa7e4b_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e5d2b565c_1_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de5d2b565c_1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de5d2b565c_0_373"/>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de5d2b565c_0_373"/>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de5d2b565c_0_37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de5d2b565c_0_408"/>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de5d2b565c_0_408"/>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de5d2b565c_0_40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de5d2b565c_0_4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54" name="Shape 54"/>
        <p:cNvGrpSpPr/>
        <p:nvPr/>
      </p:nvGrpSpPr>
      <p:grpSpPr>
        <a:xfrm>
          <a:off x="0" y="0"/>
          <a:ext cx="0" cy="0"/>
          <a:chOff x="0" y="0"/>
          <a:chExt cx="0" cy="0"/>
        </a:xfrm>
      </p:grpSpPr>
      <p:sp>
        <p:nvSpPr>
          <p:cNvPr id="55" name="Google Shape;55;gde5d2b565c_0_414"/>
          <p:cNvSpPr txBox="1"/>
          <p:nvPr>
            <p:ph idx="12" type="sldNum"/>
          </p:nvPr>
        </p:nvSpPr>
        <p:spPr>
          <a:xfrm>
            <a:off x="8610600" y="6356351"/>
            <a:ext cx="2743200" cy="365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p:spTree>
      <p:nvGrpSpPr>
        <p:cNvPr id="56" name="Shape 56"/>
        <p:cNvGrpSpPr/>
        <p:nvPr/>
      </p:nvGrpSpPr>
      <p:grpSpPr>
        <a:xfrm>
          <a:off x="0" y="0"/>
          <a:ext cx="0" cy="0"/>
          <a:chOff x="0" y="0"/>
          <a:chExt cx="0" cy="0"/>
        </a:xfrm>
      </p:grpSpPr>
      <p:sp>
        <p:nvSpPr>
          <p:cNvPr id="57" name="Google Shape;57;gde5d2b565c_0_416"/>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64132"/>
              </a:buClr>
              <a:buSzPts val="2800"/>
              <a:buFont typeface="Twentieth Century"/>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 name="Google Shape;58;gde5d2b565c_0_416"/>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2133"/>
              </a:spcBef>
              <a:spcAft>
                <a:spcPts val="0"/>
              </a:spcAft>
              <a:buSzPts val="1400"/>
              <a:buChar char="○"/>
              <a:defRPr/>
            </a:lvl2pPr>
            <a:lvl3pPr indent="-317500" lvl="2" marL="1371600" rtl="0" algn="l">
              <a:lnSpc>
                <a:spcPct val="115000"/>
              </a:lnSpc>
              <a:spcBef>
                <a:spcPts val="2133"/>
              </a:spcBef>
              <a:spcAft>
                <a:spcPts val="0"/>
              </a:spcAft>
              <a:buSzPts val="1400"/>
              <a:buChar char="■"/>
              <a:defRPr/>
            </a:lvl3pPr>
            <a:lvl4pPr indent="-317500" lvl="3" marL="1828800" rtl="0" algn="l">
              <a:lnSpc>
                <a:spcPct val="115000"/>
              </a:lnSpc>
              <a:spcBef>
                <a:spcPts val="2133"/>
              </a:spcBef>
              <a:spcAft>
                <a:spcPts val="0"/>
              </a:spcAft>
              <a:buSzPts val="1400"/>
              <a:buChar char="●"/>
              <a:defRPr/>
            </a:lvl4pPr>
            <a:lvl5pPr indent="-317500" lvl="4" marL="2286000" rtl="0" algn="l">
              <a:lnSpc>
                <a:spcPct val="115000"/>
              </a:lnSpc>
              <a:spcBef>
                <a:spcPts val="2133"/>
              </a:spcBef>
              <a:spcAft>
                <a:spcPts val="0"/>
              </a:spcAft>
              <a:buSzPts val="1400"/>
              <a:buChar char="○"/>
              <a:defRPr/>
            </a:lvl5pPr>
            <a:lvl6pPr indent="-317500" lvl="5" marL="2743200" rtl="0" algn="l">
              <a:lnSpc>
                <a:spcPct val="115000"/>
              </a:lnSpc>
              <a:spcBef>
                <a:spcPts val="2133"/>
              </a:spcBef>
              <a:spcAft>
                <a:spcPts val="0"/>
              </a:spcAft>
              <a:buSzPts val="1400"/>
              <a:buChar char="■"/>
              <a:defRPr/>
            </a:lvl6pPr>
            <a:lvl7pPr indent="-317500" lvl="6" marL="3200400" rtl="0" algn="l">
              <a:lnSpc>
                <a:spcPct val="115000"/>
              </a:lnSpc>
              <a:spcBef>
                <a:spcPts val="2133"/>
              </a:spcBef>
              <a:spcAft>
                <a:spcPts val="0"/>
              </a:spcAft>
              <a:buSzPts val="1400"/>
              <a:buChar char="●"/>
              <a:defRPr/>
            </a:lvl7pPr>
            <a:lvl8pPr indent="-317500" lvl="7" marL="3657600" rtl="0" algn="l">
              <a:lnSpc>
                <a:spcPct val="115000"/>
              </a:lnSpc>
              <a:spcBef>
                <a:spcPts val="2133"/>
              </a:spcBef>
              <a:spcAft>
                <a:spcPts val="0"/>
              </a:spcAft>
              <a:buSzPts val="1400"/>
              <a:buChar char="○"/>
              <a:defRPr/>
            </a:lvl8pPr>
            <a:lvl9pPr indent="-317500" lvl="8" marL="4114800" rtl="0" algn="l">
              <a:lnSpc>
                <a:spcPct val="115000"/>
              </a:lnSpc>
              <a:spcBef>
                <a:spcPts val="2133"/>
              </a:spcBef>
              <a:spcAft>
                <a:spcPts val="2133"/>
              </a:spcAft>
              <a:buSzPts val="1400"/>
              <a:buChar char="■"/>
              <a:defRPr/>
            </a:lvl9pPr>
          </a:lstStyle>
          <a:p/>
        </p:txBody>
      </p:sp>
      <p:sp>
        <p:nvSpPr>
          <p:cNvPr id="59" name="Google Shape;59;gde5d2b565c_0_416"/>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60" name="Shape 60"/>
        <p:cNvGrpSpPr/>
        <p:nvPr/>
      </p:nvGrpSpPr>
      <p:grpSpPr>
        <a:xfrm>
          <a:off x="0" y="0"/>
          <a:ext cx="0" cy="0"/>
          <a:chOff x="0" y="0"/>
          <a:chExt cx="0" cy="0"/>
        </a:xfrm>
      </p:grpSpPr>
      <p:sp>
        <p:nvSpPr>
          <p:cNvPr id="61" name="Google Shape;61;gde5d2b565c_0_420"/>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lvl1pPr lvl="0" rtl="0" algn="l">
              <a:lnSpc>
                <a:spcPct val="80000"/>
              </a:lnSpc>
              <a:spcBef>
                <a:spcPts val="0"/>
              </a:spcBef>
              <a:spcAft>
                <a:spcPts val="0"/>
              </a:spcAft>
              <a:buClr>
                <a:srgbClr val="464132"/>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2" name="Google Shape;62;gde5d2b565c_0_420"/>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lvl1pPr indent="-342900" lvl="0" marL="457200" rtl="0" algn="l">
              <a:lnSpc>
                <a:spcPct val="90000"/>
              </a:lnSpc>
              <a:spcBef>
                <a:spcPts val="1200"/>
              </a:spcBef>
              <a:spcAft>
                <a:spcPts val="0"/>
              </a:spcAft>
              <a:buSzPts val="1800"/>
              <a:buChar char="●"/>
              <a:defRPr/>
            </a:lvl1pPr>
            <a:lvl2pPr indent="-342900" lvl="1" marL="914400" rtl="0" algn="l">
              <a:lnSpc>
                <a:spcPct val="90000"/>
              </a:lnSpc>
              <a:spcBef>
                <a:spcPts val="2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42900" lvl="4" marL="2286000" rtl="0" algn="l">
              <a:lnSpc>
                <a:spcPct val="90000"/>
              </a:lnSpc>
              <a:spcBef>
                <a:spcPts val="400"/>
              </a:spcBef>
              <a:spcAft>
                <a:spcPts val="0"/>
              </a:spcAft>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63" name="Google Shape;63;gde5d2b565c_0_420"/>
          <p:cNvSpPr txBox="1"/>
          <p:nvPr>
            <p:ph idx="10" type="dt"/>
          </p:nvPr>
        </p:nvSpPr>
        <p:spPr>
          <a:xfrm>
            <a:off x="1024128" y="6470704"/>
            <a:ext cx="2154000" cy="274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gde5d2b565c_0_420"/>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gde5d2b565c_0_420"/>
          <p:cNvSpPr txBox="1"/>
          <p:nvPr>
            <p:ph idx="12" type="sldNum"/>
          </p:nvPr>
        </p:nvSpPr>
        <p:spPr>
          <a:xfrm>
            <a:off x="10837334" y="6470704"/>
            <a:ext cx="973800" cy="274200"/>
          </a:xfrm>
          <a:prstGeom prst="rect">
            <a:avLst/>
          </a:prstGeom>
          <a:noFill/>
          <a:ln>
            <a:noFill/>
          </a:ln>
        </p:spPr>
        <p:txBody>
          <a:bodyPr anchorCtr="0" anchor="ctr" bIns="45700" lIns="91425" spcFirstLastPara="1" rIns="91425" wrap="square" tIns="45700">
            <a:normAutofit lnSpcReduction="10000"/>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 and body 1">
    <p:spTree>
      <p:nvGrpSpPr>
        <p:cNvPr id="66" name="Shape 66"/>
        <p:cNvGrpSpPr/>
        <p:nvPr/>
      </p:nvGrpSpPr>
      <p:grpSpPr>
        <a:xfrm>
          <a:off x="0" y="0"/>
          <a:ext cx="0" cy="0"/>
          <a:chOff x="0" y="0"/>
          <a:chExt cx="0" cy="0"/>
        </a:xfrm>
      </p:grpSpPr>
      <p:sp>
        <p:nvSpPr>
          <p:cNvPr id="67" name="Google Shape;67;gde5d2b565c_0_426"/>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64132"/>
              </a:buClr>
              <a:buSzPts val="2800"/>
              <a:buFont typeface="Twentieth Century"/>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8" name="Google Shape;68;gde5d2b565c_0_426"/>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2133"/>
              </a:spcBef>
              <a:spcAft>
                <a:spcPts val="0"/>
              </a:spcAft>
              <a:buSzPts val="1400"/>
              <a:buChar char="○"/>
              <a:defRPr/>
            </a:lvl2pPr>
            <a:lvl3pPr indent="-317500" lvl="2" marL="1371600" rtl="0" algn="l">
              <a:lnSpc>
                <a:spcPct val="115000"/>
              </a:lnSpc>
              <a:spcBef>
                <a:spcPts val="2133"/>
              </a:spcBef>
              <a:spcAft>
                <a:spcPts val="0"/>
              </a:spcAft>
              <a:buSzPts val="1400"/>
              <a:buChar char="■"/>
              <a:defRPr/>
            </a:lvl3pPr>
            <a:lvl4pPr indent="-317500" lvl="3" marL="1828800" rtl="0" algn="l">
              <a:lnSpc>
                <a:spcPct val="115000"/>
              </a:lnSpc>
              <a:spcBef>
                <a:spcPts val="2133"/>
              </a:spcBef>
              <a:spcAft>
                <a:spcPts val="0"/>
              </a:spcAft>
              <a:buSzPts val="1400"/>
              <a:buChar char="●"/>
              <a:defRPr/>
            </a:lvl4pPr>
            <a:lvl5pPr indent="-317500" lvl="4" marL="2286000" rtl="0" algn="l">
              <a:lnSpc>
                <a:spcPct val="115000"/>
              </a:lnSpc>
              <a:spcBef>
                <a:spcPts val="2133"/>
              </a:spcBef>
              <a:spcAft>
                <a:spcPts val="0"/>
              </a:spcAft>
              <a:buSzPts val="1400"/>
              <a:buChar char="○"/>
              <a:defRPr/>
            </a:lvl5pPr>
            <a:lvl6pPr indent="-317500" lvl="5" marL="2743200" rtl="0" algn="l">
              <a:lnSpc>
                <a:spcPct val="115000"/>
              </a:lnSpc>
              <a:spcBef>
                <a:spcPts val="2133"/>
              </a:spcBef>
              <a:spcAft>
                <a:spcPts val="0"/>
              </a:spcAft>
              <a:buSzPts val="1400"/>
              <a:buChar char="■"/>
              <a:defRPr/>
            </a:lvl6pPr>
            <a:lvl7pPr indent="-317500" lvl="6" marL="3200400" rtl="0" algn="l">
              <a:lnSpc>
                <a:spcPct val="115000"/>
              </a:lnSpc>
              <a:spcBef>
                <a:spcPts val="2133"/>
              </a:spcBef>
              <a:spcAft>
                <a:spcPts val="0"/>
              </a:spcAft>
              <a:buSzPts val="1400"/>
              <a:buChar char="●"/>
              <a:defRPr/>
            </a:lvl7pPr>
            <a:lvl8pPr indent="-317500" lvl="7" marL="3657600" rtl="0" algn="l">
              <a:lnSpc>
                <a:spcPct val="115000"/>
              </a:lnSpc>
              <a:spcBef>
                <a:spcPts val="2133"/>
              </a:spcBef>
              <a:spcAft>
                <a:spcPts val="0"/>
              </a:spcAft>
              <a:buSzPts val="1400"/>
              <a:buChar char="○"/>
              <a:defRPr/>
            </a:lvl8pPr>
            <a:lvl9pPr indent="-317500" lvl="8" marL="4114800" rtl="0" algn="l">
              <a:lnSpc>
                <a:spcPct val="115000"/>
              </a:lnSpc>
              <a:spcBef>
                <a:spcPts val="2133"/>
              </a:spcBef>
              <a:spcAft>
                <a:spcPts val="2133"/>
              </a:spcAft>
              <a:buSzPts val="1400"/>
              <a:buChar char="■"/>
              <a:defRPr/>
            </a:lvl9pPr>
          </a:lstStyle>
          <a:p/>
        </p:txBody>
      </p:sp>
      <p:sp>
        <p:nvSpPr>
          <p:cNvPr id="69" name="Google Shape;69;gde5d2b565c_0_426"/>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 and body 4">
    <p:spTree>
      <p:nvGrpSpPr>
        <p:cNvPr id="70" name="Shape 70"/>
        <p:cNvGrpSpPr/>
        <p:nvPr/>
      </p:nvGrpSpPr>
      <p:grpSpPr>
        <a:xfrm>
          <a:off x="0" y="0"/>
          <a:ext cx="0" cy="0"/>
          <a:chOff x="0" y="0"/>
          <a:chExt cx="0" cy="0"/>
        </a:xfrm>
      </p:grpSpPr>
      <p:sp>
        <p:nvSpPr>
          <p:cNvPr id="71" name="Google Shape;71;gde5d2b565c_0_430"/>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64132"/>
              </a:buClr>
              <a:buSzPts val="2800"/>
              <a:buFont typeface="Twentieth Century"/>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gde5d2b565c_0_430"/>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2133"/>
              </a:spcBef>
              <a:spcAft>
                <a:spcPts val="0"/>
              </a:spcAft>
              <a:buSzPts val="1400"/>
              <a:buChar char="○"/>
              <a:defRPr/>
            </a:lvl2pPr>
            <a:lvl3pPr indent="-317500" lvl="2" marL="1371600" rtl="0" algn="l">
              <a:lnSpc>
                <a:spcPct val="115000"/>
              </a:lnSpc>
              <a:spcBef>
                <a:spcPts val="2133"/>
              </a:spcBef>
              <a:spcAft>
                <a:spcPts val="0"/>
              </a:spcAft>
              <a:buSzPts val="1400"/>
              <a:buChar char="■"/>
              <a:defRPr/>
            </a:lvl3pPr>
            <a:lvl4pPr indent="-317500" lvl="3" marL="1828800" rtl="0" algn="l">
              <a:lnSpc>
                <a:spcPct val="115000"/>
              </a:lnSpc>
              <a:spcBef>
                <a:spcPts val="2133"/>
              </a:spcBef>
              <a:spcAft>
                <a:spcPts val="0"/>
              </a:spcAft>
              <a:buSzPts val="1400"/>
              <a:buChar char="●"/>
              <a:defRPr/>
            </a:lvl4pPr>
            <a:lvl5pPr indent="-317500" lvl="4" marL="2286000" rtl="0" algn="l">
              <a:lnSpc>
                <a:spcPct val="115000"/>
              </a:lnSpc>
              <a:spcBef>
                <a:spcPts val="2133"/>
              </a:spcBef>
              <a:spcAft>
                <a:spcPts val="0"/>
              </a:spcAft>
              <a:buSzPts val="1400"/>
              <a:buChar char="○"/>
              <a:defRPr/>
            </a:lvl5pPr>
            <a:lvl6pPr indent="-317500" lvl="5" marL="2743200" rtl="0" algn="l">
              <a:lnSpc>
                <a:spcPct val="115000"/>
              </a:lnSpc>
              <a:spcBef>
                <a:spcPts val="2133"/>
              </a:spcBef>
              <a:spcAft>
                <a:spcPts val="0"/>
              </a:spcAft>
              <a:buSzPts val="1400"/>
              <a:buChar char="■"/>
              <a:defRPr/>
            </a:lvl6pPr>
            <a:lvl7pPr indent="-317500" lvl="6" marL="3200400" rtl="0" algn="l">
              <a:lnSpc>
                <a:spcPct val="115000"/>
              </a:lnSpc>
              <a:spcBef>
                <a:spcPts val="2133"/>
              </a:spcBef>
              <a:spcAft>
                <a:spcPts val="0"/>
              </a:spcAft>
              <a:buSzPts val="1400"/>
              <a:buChar char="●"/>
              <a:defRPr/>
            </a:lvl7pPr>
            <a:lvl8pPr indent="-317500" lvl="7" marL="3657600" rtl="0" algn="l">
              <a:lnSpc>
                <a:spcPct val="115000"/>
              </a:lnSpc>
              <a:spcBef>
                <a:spcPts val="2133"/>
              </a:spcBef>
              <a:spcAft>
                <a:spcPts val="0"/>
              </a:spcAft>
              <a:buSzPts val="1400"/>
              <a:buChar char="○"/>
              <a:defRPr/>
            </a:lvl8pPr>
            <a:lvl9pPr indent="-317500" lvl="8" marL="4114800" rtl="0" algn="l">
              <a:lnSpc>
                <a:spcPct val="115000"/>
              </a:lnSpc>
              <a:spcBef>
                <a:spcPts val="2133"/>
              </a:spcBef>
              <a:spcAft>
                <a:spcPts val="2133"/>
              </a:spcAft>
              <a:buSzPts val="1400"/>
              <a:buChar char="■"/>
              <a:defRPr/>
            </a:lvl9pPr>
          </a:lstStyle>
          <a:p/>
        </p:txBody>
      </p:sp>
      <p:sp>
        <p:nvSpPr>
          <p:cNvPr id="73" name="Google Shape;73;gde5d2b565c_0_430"/>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3">
  <p:cSld name="TITLE_AND_BODY_13">
    <p:spTree>
      <p:nvGrpSpPr>
        <p:cNvPr id="74" name="Shape 74"/>
        <p:cNvGrpSpPr/>
        <p:nvPr/>
      </p:nvGrpSpPr>
      <p:grpSpPr>
        <a:xfrm>
          <a:off x="0" y="0"/>
          <a:ext cx="0" cy="0"/>
          <a:chOff x="0" y="0"/>
          <a:chExt cx="0" cy="0"/>
        </a:xfrm>
      </p:grpSpPr>
      <p:sp>
        <p:nvSpPr>
          <p:cNvPr id="75" name="Google Shape;75;gde5d2b565c_1_2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de5d2b565c_0_377"/>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de5d2b565c_0_3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de5d2b565c_0_38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de5d2b565c_0_380"/>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de5d2b565c_0_38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de5d2b565c_0_38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de5d2b565c_0_384"/>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de5d2b565c_0_384"/>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de5d2b565c_0_3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de5d2b565c_0_38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de5d2b565c_0_3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de5d2b565c_0_392"/>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de5d2b565c_0_392"/>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de5d2b565c_0_39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de5d2b565c_0_396"/>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de5d2b565c_0_39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de5d2b565c_0_39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de5d2b565c_0_39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de5d2b565c_0_39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de5d2b565c_0_39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gde5d2b565c_0_39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de5d2b565c_0_405"/>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de5d2b565c_0_40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de5d2b565c_0_36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de5d2b565c_0_36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de5d2b565c_0_36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35.pn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32.jp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jp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jp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png"/><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1.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6.png"/></Relationships>
</file>

<file path=ppt/slides/_rels/slide35.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jpg"/><Relationship Id="rId4" Type="http://schemas.openxmlformats.org/officeDocument/2006/relationships/image" Target="../media/image1.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png"/><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gdbcf2dd613_0_28"/>
          <p:cNvSpPr txBox="1"/>
          <p:nvPr/>
        </p:nvSpPr>
        <p:spPr>
          <a:xfrm>
            <a:off x="321592" y="1397251"/>
            <a:ext cx="11548800" cy="2493600"/>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t/>
            </a:r>
            <a:endParaRPr b="1" sz="4600">
              <a:solidFill>
                <a:schemeClr val="lt1"/>
              </a:solidFill>
              <a:latin typeface="Verdana"/>
              <a:ea typeface="Verdana"/>
              <a:cs typeface="Verdana"/>
              <a:sym typeface="Verdana"/>
            </a:endParaRPr>
          </a:p>
          <a:p>
            <a:pPr indent="0" lvl="0" marL="0" marR="0" rtl="0" algn="ctr">
              <a:spcBef>
                <a:spcPts val="0"/>
              </a:spcBef>
              <a:spcAft>
                <a:spcPts val="0"/>
              </a:spcAft>
              <a:buNone/>
            </a:pPr>
            <a:r>
              <a:rPr b="1" i="1" lang="en" sz="3400">
                <a:solidFill>
                  <a:schemeClr val="lt1"/>
                </a:solidFill>
                <a:latin typeface="Verdana"/>
                <a:ea typeface="Verdana"/>
                <a:cs typeface="Verdana"/>
                <a:sym typeface="Verdana"/>
              </a:rPr>
              <a:t>Bienvenue! </a:t>
            </a:r>
            <a:endParaRPr b="1" i="1" sz="3400">
              <a:solidFill>
                <a:schemeClr val="lt1"/>
              </a:solidFill>
              <a:latin typeface="Verdana"/>
              <a:ea typeface="Verdana"/>
              <a:cs typeface="Verdana"/>
              <a:sym typeface="Verdana"/>
            </a:endParaRPr>
          </a:p>
          <a:p>
            <a:pPr indent="0" lvl="0" marL="0" marR="0" rtl="0" algn="ctr">
              <a:spcBef>
                <a:spcPts val="0"/>
              </a:spcBef>
              <a:spcAft>
                <a:spcPts val="0"/>
              </a:spcAft>
              <a:buNone/>
            </a:pPr>
            <a:r>
              <a:t/>
            </a:r>
            <a:endParaRPr b="1" i="1" sz="3400">
              <a:solidFill>
                <a:schemeClr val="lt1"/>
              </a:solidFill>
              <a:latin typeface="Verdana"/>
              <a:ea typeface="Verdana"/>
              <a:cs typeface="Verdana"/>
              <a:sym typeface="Verdana"/>
            </a:endParaRPr>
          </a:p>
          <a:p>
            <a:pPr indent="0" lvl="0" marL="0" marR="0" rtl="0" algn="l">
              <a:spcBef>
                <a:spcPts val="0"/>
              </a:spcBef>
              <a:spcAft>
                <a:spcPts val="0"/>
              </a:spcAft>
              <a:buNone/>
            </a:pPr>
            <a:r>
              <a:t/>
            </a:r>
            <a:endParaRPr b="1" i="1" sz="3200">
              <a:solidFill>
                <a:schemeClr val="lt1"/>
              </a:solidFill>
              <a:latin typeface="Verdana"/>
              <a:ea typeface="Verdana"/>
              <a:cs typeface="Verdana"/>
              <a:sym typeface="Verdana"/>
            </a:endParaRPr>
          </a:p>
        </p:txBody>
      </p:sp>
      <p:pic>
        <p:nvPicPr>
          <p:cNvPr descr="Apip logo" id="81" name="Google Shape;81;gdbcf2dd613_0_28"/>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gde5d2b565c_1_45"/>
          <p:cNvSpPr txBox="1"/>
          <p:nvPr/>
        </p:nvSpPr>
        <p:spPr>
          <a:xfrm>
            <a:off x="241122" y="3491287"/>
            <a:ext cx="2277300" cy="18471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b="1" i="0" lang="en" sz="2400" u="sng" cap="none" strike="noStrike">
                <a:solidFill>
                  <a:schemeClr val="lt1"/>
                </a:solidFill>
                <a:latin typeface="Verdana"/>
                <a:ea typeface="Verdana"/>
                <a:cs typeface="Verdana"/>
                <a:sym typeface="Verdana"/>
              </a:rPr>
              <a:t>La formation </a:t>
            </a:r>
            <a:endParaRPr b="1" i="0" sz="2400" u="sng" cap="none" strike="noStrik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None/>
            </a:pPr>
            <a:r>
              <a:rPr b="1" i="0" lang="en" sz="1600" u="none" cap="none" strike="noStrike">
                <a:solidFill>
                  <a:schemeClr val="lt1"/>
                </a:solidFill>
                <a:latin typeface="Verdana"/>
                <a:ea typeface="Verdana"/>
                <a:cs typeface="Verdana"/>
                <a:sym typeface="Verdana"/>
              </a:rPr>
              <a:t>et l’acquisition de compétences pointues en informatique et services de digitalisation. </a:t>
            </a:r>
            <a:endParaRPr sz="1500">
              <a:solidFill>
                <a:schemeClr val="lt1"/>
              </a:solidFill>
              <a:latin typeface="Verdana"/>
              <a:ea typeface="Verdana"/>
              <a:cs typeface="Verdana"/>
              <a:sym typeface="Verdana"/>
            </a:endParaRPr>
          </a:p>
        </p:txBody>
      </p:sp>
      <p:sp>
        <p:nvSpPr>
          <p:cNvPr id="148" name="Google Shape;148;gde5d2b565c_1_45"/>
          <p:cNvSpPr txBox="1"/>
          <p:nvPr/>
        </p:nvSpPr>
        <p:spPr>
          <a:xfrm>
            <a:off x="2857532" y="3492322"/>
            <a:ext cx="1983300" cy="1662300"/>
          </a:xfrm>
          <a:prstGeom prst="rect">
            <a:avLst/>
          </a:prstGeom>
          <a:noFill/>
          <a:ln>
            <a:noFill/>
          </a:ln>
        </p:spPr>
        <p:txBody>
          <a:bodyPr anchorCtr="0" anchor="ctr" bIns="0" lIns="0" spcFirstLastPara="1" rIns="0" wrap="square" tIns="0">
            <a:spAutoFit/>
          </a:bodyPr>
          <a:lstStyle/>
          <a:p>
            <a:pPr indent="0" lvl="0" marL="0" marR="0" rtl="0" algn="ctr">
              <a:lnSpc>
                <a:spcPct val="98181"/>
              </a:lnSpc>
              <a:spcBef>
                <a:spcPts val="0"/>
              </a:spcBef>
              <a:spcAft>
                <a:spcPts val="0"/>
              </a:spcAft>
              <a:buNone/>
            </a:pPr>
            <a:r>
              <a:rPr b="1" i="0" lang="en" sz="2200" u="sng" cap="none" strike="noStrike">
                <a:solidFill>
                  <a:schemeClr val="lt1"/>
                </a:solidFill>
                <a:latin typeface="Verdana"/>
                <a:ea typeface="Verdana"/>
                <a:cs typeface="Verdana"/>
                <a:sym typeface="Verdana"/>
              </a:rPr>
              <a:t>L’accès au marché</a:t>
            </a:r>
            <a:r>
              <a:rPr b="1" i="0" lang="en" sz="2400" u="sng" cap="none" strike="noStrike">
                <a:solidFill>
                  <a:schemeClr val="lt1"/>
                </a:solidFill>
                <a:latin typeface="Verdana"/>
                <a:ea typeface="Verdana"/>
                <a:cs typeface="Verdana"/>
                <a:sym typeface="Verdana"/>
              </a:rPr>
              <a:t> </a:t>
            </a:r>
            <a:endParaRPr b="1" i="0" sz="2400" u="sng" cap="none" strike="noStrike">
              <a:solidFill>
                <a:schemeClr val="lt1"/>
              </a:solidFill>
              <a:latin typeface="Verdana"/>
              <a:ea typeface="Verdana"/>
              <a:cs typeface="Verdana"/>
              <a:sym typeface="Verdana"/>
            </a:endParaRPr>
          </a:p>
          <a:p>
            <a:pPr indent="0" lvl="0" marL="0" marR="0" rtl="0" algn="ctr">
              <a:lnSpc>
                <a:spcPct val="98181"/>
              </a:lnSpc>
              <a:spcBef>
                <a:spcPts val="0"/>
              </a:spcBef>
              <a:spcAft>
                <a:spcPts val="0"/>
              </a:spcAft>
              <a:buNone/>
            </a:pPr>
            <a:r>
              <a:rPr b="1" i="0" lang="en" sz="1600" u="none" cap="none" strike="noStrike">
                <a:solidFill>
                  <a:schemeClr val="lt1"/>
                </a:solidFill>
                <a:latin typeface="Verdana"/>
                <a:ea typeface="Verdana"/>
                <a:cs typeface="Verdana"/>
                <a:sym typeface="Verdana"/>
              </a:rPr>
              <a:t>et la visibilité sur les plans national et international.</a:t>
            </a:r>
            <a:endParaRPr sz="1500">
              <a:solidFill>
                <a:schemeClr val="lt1"/>
              </a:solidFill>
              <a:latin typeface="Verdana"/>
              <a:ea typeface="Verdana"/>
              <a:cs typeface="Verdana"/>
              <a:sym typeface="Verdana"/>
            </a:endParaRPr>
          </a:p>
        </p:txBody>
      </p:sp>
      <p:sp>
        <p:nvSpPr>
          <p:cNvPr id="149" name="Google Shape;149;gde5d2b565c_1_45"/>
          <p:cNvSpPr txBox="1"/>
          <p:nvPr/>
        </p:nvSpPr>
        <p:spPr>
          <a:xfrm>
            <a:off x="4719975" y="3491275"/>
            <a:ext cx="2846400" cy="604500"/>
          </a:xfrm>
          <a:prstGeom prst="rect">
            <a:avLst/>
          </a:prstGeom>
          <a:noFill/>
          <a:ln>
            <a:noFill/>
          </a:ln>
        </p:spPr>
        <p:txBody>
          <a:bodyPr anchorCtr="0" anchor="ctr" bIns="0" lIns="0" spcFirstLastPara="1" rIns="0" wrap="square" tIns="0">
            <a:spAutoFit/>
          </a:bodyPr>
          <a:lstStyle/>
          <a:p>
            <a:pPr indent="0" lvl="0" marL="0" marR="0" rtl="0" algn="ctr">
              <a:lnSpc>
                <a:spcPct val="98181"/>
              </a:lnSpc>
              <a:spcBef>
                <a:spcPts val="0"/>
              </a:spcBef>
              <a:spcAft>
                <a:spcPts val="0"/>
              </a:spcAft>
              <a:buNone/>
            </a:pPr>
            <a:r>
              <a:rPr b="1" i="0" lang="en" sz="2000" u="sng" cap="none" strike="noStrike">
                <a:solidFill>
                  <a:schemeClr val="lt1"/>
                </a:solidFill>
                <a:latin typeface="Verdana"/>
                <a:ea typeface="Verdana"/>
                <a:cs typeface="Verdana"/>
                <a:sym typeface="Verdana"/>
              </a:rPr>
              <a:t>L’accès au financement</a:t>
            </a:r>
            <a:endParaRPr sz="2000">
              <a:solidFill>
                <a:schemeClr val="lt1"/>
              </a:solidFill>
              <a:latin typeface="Verdana"/>
              <a:ea typeface="Verdana"/>
              <a:cs typeface="Verdana"/>
              <a:sym typeface="Verdana"/>
            </a:endParaRPr>
          </a:p>
        </p:txBody>
      </p:sp>
      <p:sp>
        <p:nvSpPr>
          <p:cNvPr id="150" name="Google Shape;150;gde5d2b565c_1_45"/>
          <p:cNvSpPr txBox="1"/>
          <p:nvPr/>
        </p:nvSpPr>
        <p:spPr>
          <a:xfrm>
            <a:off x="7185875" y="3446575"/>
            <a:ext cx="2505900" cy="1873800"/>
          </a:xfrm>
          <a:prstGeom prst="rect">
            <a:avLst/>
          </a:prstGeom>
          <a:noFill/>
          <a:ln>
            <a:noFill/>
          </a:ln>
        </p:spPr>
        <p:txBody>
          <a:bodyPr anchorCtr="0" anchor="ctr" bIns="0" lIns="0" spcFirstLastPara="1" rIns="0" wrap="square" tIns="0">
            <a:spAutoFit/>
          </a:bodyPr>
          <a:lstStyle/>
          <a:p>
            <a:pPr indent="0" lvl="0" marL="0" marR="0" rtl="0" algn="ctr">
              <a:lnSpc>
                <a:spcPct val="98181"/>
              </a:lnSpc>
              <a:spcBef>
                <a:spcPts val="0"/>
              </a:spcBef>
              <a:spcAft>
                <a:spcPts val="0"/>
              </a:spcAft>
              <a:buNone/>
            </a:pPr>
            <a:r>
              <a:rPr b="1" i="0" lang="en" sz="2200" u="sng" cap="none" strike="noStrike">
                <a:solidFill>
                  <a:schemeClr val="lt1"/>
                </a:solidFill>
                <a:latin typeface="Verdana"/>
                <a:ea typeface="Verdana"/>
                <a:cs typeface="Verdana"/>
                <a:sym typeface="Verdana"/>
              </a:rPr>
              <a:t>L’accès aux infrastructures</a:t>
            </a:r>
            <a:r>
              <a:rPr b="1" i="0" lang="en" sz="2200" u="none" cap="none" strike="noStrike">
                <a:solidFill>
                  <a:schemeClr val="lt1"/>
                </a:solidFill>
                <a:latin typeface="Verdana"/>
                <a:ea typeface="Verdana"/>
                <a:cs typeface="Verdana"/>
                <a:sym typeface="Verdana"/>
              </a:rPr>
              <a:t> </a:t>
            </a:r>
            <a:r>
              <a:rPr b="1" i="0" lang="en" sz="1600" u="none" cap="none" strike="noStrike">
                <a:solidFill>
                  <a:schemeClr val="lt1"/>
                </a:solidFill>
                <a:latin typeface="Verdana"/>
                <a:ea typeface="Verdana"/>
                <a:cs typeface="Verdana"/>
                <a:sym typeface="Verdana"/>
              </a:rPr>
              <a:t>et logiciels informatiques de pointe pour le prototypage et la programmation.</a:t>
            </a:r>
            <a:endParaRPr b="1" sz="1500">
              <a:solidFill>
                <a:schemeClr val="lt1"/>
              </a:solidFill>
              <a:latin typeface="Verdana"/>
              <a:ea typeface="Verdana"/>
              <a:cs typeface="Verdana"/>
              <a:sym typeface="Verdana"/>
            </a:endParaRPr>
          </a:p>
        </p:txBody>
      </p:sp>
      <p:sp>
        <p:nvSpPr>
          <p:cNvPr id="151" name="Google Shape;151;gde5d2b565c_1_45"/>
          <p:cNvSpPr txBox="1"/>
          <p:nvPr/>
        </p:nvSpPr>
        <p:spPr>
          <a:xfrm>
            <a:off x="9767925" y="3495000"/>
            <a:ext cx="2424000" cy="1344900"/>
          </a:xfrm>
          <a:prstGeom prst="rect">
            <a:avLst/>
          </a:prstGeom>
          <a:noFill/>
          <a:ln>
            <a:noFill/>
          </a:ln>
        </p:spPr>
        <p:txBody>
          <a:bodyPr anchorCtr="0" anchor="ctr" bIns="0" lIns="0" spcFirstLastPara="1" rIns="0" wrap="square" tIns="0">
            <a:spAutoFit/>
          </a:bodyPr>
          <a:lstStyle/>
          <a:p>
            <a:pPr indent="0" lvl="0" marL="0" marR="0" rtl="0" algn="ctr">
              <a:lnSpc>
                <a:spcPct val="98181"/>
              </a:lnSpc>
              <a:spcBef>
                <a:spcPts val="0"/>
              </a:spcBef>
              <a:spcAft>
                <a:spcPts val="0"/>
              </a:spcAft>
              <a:buNone/>
            </a:pPr>
            <a:r>
              <a:rPr b="1" i="0" lang="en" sz="2000" u="sng" cap="none" strike="noStrike">
                <a:solidFill>
                  <a:schemeClr val="lt1"/>
                </a:solidFill>
                <a:latin typeface="Verdana"/>
                <a:ea typeface="Verdana"/>
                <a:cs typeface="Verdana"/>
                <a:sym typeface="Verdana"/>
              </a:rPr>
              <a:t>La structuration et la gestion</a:t>
            </a:r>
            <a:r>
              <a:rPr b="1" i="0" lang="en" sz="2100" u="sng" cap="none" strike="noStrike">
                <a:solidFill>
                  <a:schemeClr val="lt1"/>
                </a:solidFill>
                <a:latin typeface="Verdana"/>
                <a:ea typeface="Verdana"/>
                <a:cs typeface="Verdana"/>
                <a:sym typeface="Verdana"/>
              </a:rPr>
              <a:t> </a:t>
            </a:r>
            <a:r>
              <a:rPr b="1" i="0" lang="en" sz="1600" u="none" cap="none" strike="noStrike">
                <a:solidFill>
                  <a:schemeClr val="lt1"/>
                </a:solidFill>
                <a:latin typeface="Verdana"/>
                <a:ea typeface="Verdana"/>
                <a:cs typeface="Verdana"/>
                <a:sym typeface="Verdana"/>
              </a:rPr>
              <a:t>comptable et financière des entreprises.</a:t>
            </a:r>
            <a:endParaRPr sz="1500">
              <a:solidFill>
                <a:schemeClr val="lt1"/>
              </a:solidFill>
              <a:latin typeface="Verdana"/>
              <a:ea typeface="Verdana"/>
              <a:cs typeface="Verdana"/>
              <a:sym typeface="Verdana"/>
            </a:endParaRPr>
          </a:p>
        </p:txBody>
      </p:sp>
      <p:sp>
        <p:nvSpPr>
          <p:cNvPr id="152" name="Google Shape;152;gde5d2b565c_1_45"/>
          <p:cNvSpPr txBox="1"/>
          <p:nvPr/>
        </p:nvSpPr>
        <p:spPr>
          <a:xfrm>
            <a:off x="255870" y="2259061"/>
            <a:ext cx="2277300" cy="10314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b="1" i="0" lang="en" sz="6700" u="none" cap="none" strike="noStrike">
                <a:solidFill>
                  <a:schemeClr val="lt1"/>
                </a:solidFill>
                <a:latin typeface="Verdana"/>
                <a:ea typeface="Verdana"/>
                <a:cs typeface="Verdana"/>
                <a:sym typeface="Verdana"/>
              </a:rPr>
              <a:t>1.</a:t>
            </a:r>
            <a:endParaRPr b="1" i="0" sz="6700" u="none" cap="none" strike="noStrike">
              <a:solidFill>
                <a:schemeClr val="lt1"/>
              </a:solidFill>
              <a:latin typeface="Verdana"/>
              <a:ea typeface="Verdana"/>
              <a:cs typeface="Verdana"/>
              <a:sym typeface="Verdana"/>
            </a:endParaRPr>
          </a:p>
        </p:txBody>
      </p:sp>
      <p:sp>
        <p:nvSpPr>
          <p:cNvPr id="153" name="Google Shape;153;gde5d2b565c_1_45"/>
          <p:cNvSpPr txBox="1"/>
          <p:nvPr/>
        </p:nvSpPr>
        <p:spPr>
          <a:xfrm>
            <a:off x="2710128" y="2268477"/>
            <a:ext cx="2277300" cy="10314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b="1" i="0" lang="en" sz="6700" u="none" cap="none" strike="noStrike">
                <a:solidFill>
                  <a:schemeClr val="lt1"/>
                </a:solidFill>
                <a:latin typeface="Verdana"/>
                <a:ea typeface="Verdana"/>
                <a:cs typeface="Verdana"/>
                <a:sym typeface="Verdana"/>
              </a:rPr>
              <a:t>2.</a:t>
            </a:r>
            <a:endParaRPr b="1" i="0" sz="6700" u="none" cap="none" strike="noStrike">
              <a:solidFill>
                <a:schemeClr val="lt1"/>
              </a:solidFill>
              <a:latin typeface="Verdana"/>
              <a:ea typeface="Verdana"/>
              <a:cs typeface="Verdana"/>
              <a:sym typeface="Verdana"/>
            </a:endParaRPr>
          </a:p>
        </p:txBody>
      </p:sp>
      <p:sp>
        <p:nvSpPr>
          <p:cNvPr id="154" name="Google Shape;154;gde5d2b565c_1_45"/>
          <p:cNvSpPr txBox="1"/>
          <p:nvPr/>
        </p:nvSpPr>
        <p:spPr>
          <a:xfrm>
            <a:off x="4927259" y="2268477"/>
            <a:ext cx="2277300" cy="10314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b="1" i="0" lang="en" sz="6700" u="none" cap="none" strike="noStrike">
                <a:solidFill>
                  <a:schemeClr val="lt1"/>
                </a:solidFill>
                <a:latin typeface="Verdana"/>
                <a:ea typeface="Verdana"/>
                <a:cs typeface="Verdana"/>
                <a:sym typeface="Verdana"/>
              </a:rPr>
              <a:t>3.</a:t>
            </a:r>
            <a:endParaRPr b="1" i="0" sz="6700" u="none" cap="none" strike="noStrike">
              <a:solidFill>
                <a:schemeClr val="lt1"/>
              </a:solidFill>
              <a:latin typeface="Verdana"/>
              <a:ea typeface="Verdana"/>
              <a:cs typeface="Verdana"/>
              <a:sym typeface="Verdana"/>
            </a:endParaRPr>
          </a:p>
        </p:txBody>
      </p:sp>
      <p:sp>
        <p:nvSpPr>
          <p:cNvPr id="155" name="Google Shape;155;gde5d2b565c_1_45"/>
          <p:cNvSpPr txBox="1"/>
          <p:nvPr/>
        </p:nvSpPr>
        <p:spPr>
          <a:xfrm>
            <a:off x="7245990" y="2268477"/>
            <a:ext cx="2277300" cy="10314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b="1" i="0" lang="en" sz="6700" cap="none" strike="noStrike">
                <a:solidFill>
                  <a:schemeClr val="lt1"/>
                </a:solidFill>
                <a:latin typeface="Verdana"/>
                <a:ea typeface="Verdana"/>
                <a:cs typeface="Verdana"/>
                <a:sym typeface="Verdana"/>
              </a:rPr>
              <a:t>4.</a:t>
            </a:r>
            <a:endParaRPr b="1" i="0" sz="6700" cap="none" strike="noStrike">
              <a:solidFill>
                <a:schemeClr val="lt1"/>
              </a:solidFill>
              <a:latin typeface="Verdana"/>
              <a:ea typeface="Verdana"/>
              <a:cs typeface="Verdana"/>
              <a:sym typeface="Verdana"/>
            </a:endParaRPr>
          </a:p>
        </p:txBody>
      </p:sp>
      <p:sp>
        <p:nvSpPr>
          <p:cNvPr id="156" name="Google Shape;156;gde5d2b565c_1_45"/>
          <p:cNvSpPr txBox="1"/>
          <p:nvPr/>
        </p:nvSpPr>
        <p:spPr>
          <a:xfrm>
            <a:off x="9767921" y="2289467"/>
            <a:ext cx="2277300" cy="10314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b="1" i="0" lang="en" sz="6700" u="none" cap="none" strike="noStrike">
                <a:solidFill>
                  <a:schemeClr val="lt1"/>
                </a:solidFill>
                <a:latin typeface="Lato"/>
                <a:ea typeface="Lato"/>
                <a:cs typeface="Lato"/>
                <a:sym typeface="Lato"/>
              </a:rPr>
              <a:t>5.</a:t>
            </a:r>
            <a:endParaRPr b="1" i="0" sz="6700" u="none" cap="none" strike="noStrike">
              <a:solidFill>
                <a:schemeClr val="lt1"/>
              </a:solidFill>
              <a:latin typeface="Lato"/>
              <a:ea typeface="Lato"/>
              <a:cs typeface="Lato"/>
              <a:sym typeface="Lato"/>
            </a:endParaRPr>
          </a:p>
        </p:txBody>
      </p:sp>
      <p:sp>
        <p:nvSpPr>
          <p:cNvPr id="157" name="Google Shape;157;gde5d2b565c_1_45"/>
          <p:cNvSpPr txBox="1"/>
          <p:nvPr/>
        </p:nvSpPr>
        <p:spPr>
          <a:xfrm>
            <a:off x="1262000" y="1357302"/>
            <a:ext cx="10683900" cy="63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3300"/>
          </a:p>
          <a:p>
            <a:pPr indent="0" lvl="0" marL="0" marR="0" rtl="0" algn="l">
              <a:lnSpc>
                <a:spcPct val="100000"/>
              </a:lnSpc>
              <a:spcBef>
                <a:spcPts val="0"/>
              </a:spcBef>
              <a:spcAft>
                <a:spcPts val="0"/>
              </a:spcAft>
              <a:buNone/>
            </a:pPr>
            <a:r>
              <a:t/>
            </a:r>
            <a:endParaRPr b="0" i="0" sz="2800" u="none" cap="none" strike="noStrike">
              <a:solidFill>
                <a:srgbClr val="110830"/>
              </a:solidFill>
              <a:latin typeface="Lato"/>
              <a:ea typeface="Lato"/>
              <a:cs typeface="Lato"/>
              <a:sym typeface="Lato"/>
            </a:endParaRPr>
          </a:p>
        </p:txBody>
      </p:sp>
      <p:sp>
        <p:nvSpPr>
          <p:cNvPr id="158" name="Google Shape;158;gde5d2b565c_1_45"/>
          <p:cNvSpPr txBox="1"/>
          <p:nvPr/>
        </p:nvSpPr>
        <p:spPr>
          <a:xfrm>
            <a:off x="321592" y="305601"/>
            <a:ext cx="11548800" cy="8004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3600">
                <a:solidFill>
                  <a:schemeClr val="lt1"/>
                </a:solidFill>
                <a:latin typeface="Verdana"/>
                <a:ea typeface="Verdana"/>
                <a:cs typeface="Verdana"/>
                <a:sym typeface="Verdana"/>
              </a:rPr>
              <a:t>Synthèse et besoins de l’écosystème</a:t>
            </a:r>
            <a:endParaRPr i="0" sz="3600" cap="none" strike="noStrike">
              <a:solidFill>
                <a:schemeClr val="lt1"/>
              </a:solidFill>
              <a:latin typeface="Verdana"/>
              <a:ea typeface="Verdana"/>
              <a:cs typeface="Verdana"/>
              <a:sym typeface="Verdana"/>
            </a:endParaRPr>
          </a:p>
        </p:txBody>
      </p:sp>
      <p:pic>
        <p:nvPicPr>
          <p:cNvPr descr="Apip logo" id="159" name="Google Shape;159;gde5d2b565c_1_45"/>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gdba1aa7e4b_1_26"/>
          <p:cNvSpPr txBox="1"/>
          <p:nvPr/>
        </p:nvSpPr>
        <p:spPr>
          <a:xfrm>
            <a:off x="321592" y="2530526"/>
            <a:ext cx="11548800" cy="21549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6200">
                <a:solidFill>
                  <a:schemeClr val="lt1"/>
                </a:solidFill>
                <a:latin typeface="Verdana"/>
                <a:ea typeface="Verdana"/>
                <a:cs typeface="Verdana"/>
                <a:sym typeface="Verdana"/>
              </a:rPr>
              <a:t>Proposition de positionnement</a:t>
            </a:r>
            <a:endParaRPr i="0" sz="3666" u="none" cap="none" strike="noStrike">
              <a:solidFill>
                <a:schemeClr val="lt1"/>
              </a:solidFill>
              <a:latin typeface="Verdana"/>
              <a:ea typeface="Verdana"/>
              <a:cs typeface="Verdana"/>
              <a:sym typeface="Verdana"/>
            </a:endParaRPr>
          </a:p>
        </p:txBody>
      </p:sp>
      <p:pic>
        <p:nvPicPr>
          <p:cNvPr descr="Apip logo" id="165" name="Google Shape;165;gdba1aa7e4b_1_26"/>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gde5d2b565c_0_453"/>
          <p:cNvSpPr txBox="1"/>
          <p:nvPr/>
        </p:nvSpPr>
        <p:spPr>
          <a:xfrm>
            <a:off x="321592" y="305601"/>
            <a:ext cx="11548800" cy="8004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3600" u="sng">
                <a:solidFill>
                  <a:schemeClr val="lt1"/>
                </a:solidFill>
                <a:latin typeface="Verdana"/>
                <a:ea typeface="Verdana"/>
                <a:cs typeface="Verdana"/>
                <a:sym typeface="Verdana"/>
              </a:rPr>
              <a:t>Vision</a:t>
            </a:r>
            <a:r>
              <a:rPr b="1" lang="en" sz="3600">
                <a:solidFill>
                  <a:schemeClr val="lt1"/>
                </a:solidFill>
                <a:latin typeface="Verdana"/>
                <a:ea typeface="Verdana"/>
                <a:cs typeface="Verdana"/>
                <a:sym typeface="Verdana"/>
              </a:rPr>
              <a:t>, missions et objectifs du pôle digital</a:t>
            </a:r>
            <a:endParaRPr i="0" sz="3600" u="none" cap="none" strike="noStrike">
              <a:solidFill>
                <a:schemeClr val="lt1"/>
              </a:solidFill>
              <a:latin typeface="Verdana"/>
              <a:ea typeface="Verdana"/>
              <a:cs typeface="Verdana"/>
              <a:sym typeface="Verdana"/>
            </a:endParaRPr>
          </a:p>
        </p:txBody>
      </p:sp>
      <p:pic>
        <p:nvPicPr>
          <p:cNvPr descr="Apip logo" id="171" name="Google Shape;171;gde5d2b565c_0_453"/>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pic>
        <p:nvPicPr>
          <p:cNvPr id="172" name="Google Shape;172;gde5d2b565c_0_453"/>
          <p:cNvPicPr preferRelativeResize="0"/>
          <p:nvPr/>
        </p:nvPicPr>
        <p:blipFill rotWithShape="1">
          <a:blip r:embed="rId5">
            <a:alphaModFix/>
          </a:blip>
          <a:srcRect b="0" l="545" r="45411" t="2104"/>
          <a:stretch/>
        </p:blipFill>
        <p:spPr>
          <a:xfrm>
            <a:off x="550100" y="1223275"/>
            <a:ext cx="5696676" cy="3852601"/>
          </a:xfrm>
          <a:prstGeom prst="rect">
            <a:avLst/>
          </a:prstGeom>
          <a:noFill/>
          <a:ln>
            <a:noFill/>
          </a:ln>
        </p:spPr>
      </p:pic>
      <p:pic>
        <p:nvPicPr>
          <p:cNvPr id="173" name="Google Shape;173;gde5d2b565c_0_453"/>
          <p:cNvPicPr preferRelativeResize="0"/>
          <p:nvPr/>
        </p:nvPicPr>
        <p:blipFill rotWithShape="1">
          <a:blip r:embed="rId6">
            <a:alphaModFix/>
          </a:blip>
          <a:srcRect b="0" l="10596" r="12225" t="2104"/>
          <a:stretch/>
        </p:blipFill>
        <p:spPr>
          <a:xfrm>
            <a:off x="6341150" y="1223275"/>
            <a:ext cx="5159350" cy="3852601"/>
          </a:xfrm>
          <a:prstGeom prst="rect">
            <a:avLst/>
          </a:prstGeom>
          <a:noFill/>
          <a:ln>
            <a:noFill/>
          </a:ln>
        </p:spPr>
      </p:pic>
      <p:sp>
        <p:nvSpPr>
          <p:cNvPr id="174" name="Google Shape;174;gde5d2b565c_0_453"/>
          <p:cNvSpPr txBox="1"/>
          <p:nvPr/>
        </p:nvSpPr>
        <p:spPr>
          <a:xfrm>
            <a:off x="938450" y="5320513"/>
            <a:ext cx="9266400" cy="1389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2900">
                <a:solidFill>
                  <a:schemeClr val="lt1"/>
                </a:solidFill>
                <a:latin typeface="Verdana"/>
                <a:ea typeface="Verdana"/>
                <a:cs typeface="Verdana"/>
                <a:sym typeface="Verdana"/>
              </a:rPr>
              <a:t>Saisir l’opportunité de développement de l’économie numérique pour les entreprises </a:t>
            </a:r>
            <a:br>
              <a:rPr lang="en" sz="2900">
                <a:solidFill>
                  <a:schemeClr val="lt1"/>
                </a:solidFill>
                <a:latin typeface="Verdana"/>
                <a:ea typeface="Verdana"/>
                <a:cs typeface="Verdana"/>
                <a:sym typeface="Verdana"/>
              </a:rPr>
            </a:br>
            <a:r>
              <a:rPr lang="en" sz="2900">
                <a:solidFill>
                  <a:schemeClr val="lt1"/>
                </a:solidFill>
                <a:latin typeface="Verdana"/>
                <a:ea typeface="Verdana"/>
                <a:cs typeface="Verdana"/>
                <a:sym typeface="Verdana"/>
              </a:rPr>
              <a:t>et les entrepreneurs guinéens.</a:t>
            </a:r>
            <a:endParaRPr sz="1100">
              <a:solidFill>
                <a:schemeClr val="lt1"/>
              </a:solidFill>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gde5d2b565c_0_898"/>
          <p:cNvSpPr txBox="1"/>
          <p:nvPr/>
        </p:nvSpPr>
        <p:spPr>
          <a:xfrm>
            <a:off x="321592" y="305601"/>
            <a:ext cx="11548800" cy="8004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3600">
                <a:solidFill>
                  <a:schemeClr val="lt1"/>
                </a:solidFill>
                <a:latin typeface="Verdana"/>
                <a:ea typeface="Verdana"/>
                <a:cs typeface="Verdana"/>
                <a:sym typeface="Verdana"/>
              </a:rPr>
              <a:t>Vision, </a:t>
            </a:r>
            <a:r>
              <a:rPr b="1" lang="en" sz="3600" u="sng">
                <a:solidFill>
                  <a:schemeClr val="lt1"/>
                </a:solidFill>
                <a:latin typeface="Verdana"/>
                <a:ea typeface="Verdana"/>
                <a:cs typeface="Verdana"/>
                <a:sym typeface="Verdana"/>
              </a:rPr>
              <a:t>missions</a:t>
            </a:r>
            <a:r>
              <a:rPr b="1" lang="en" sz="3600">
                <a:solidFill>
                  <a:schemeClr val="lt1"/>
                </a:solidFill>
                <a:latin typeface="Verdana"/>
                <a:ea typeface="Verdana"/>
                <a:cs typeface="Verdana"/>
                <a:sym typeface="Verdana"/>
              </a:rPr>
              <a:t> et objectifs du pôle digital</a:t>
            </a:r>
            <a:endParaRPr i="0" sz="3600" u="none" cap="none" strike="noStrike">
              <a:solidFill>
                <a:schemeClr val="lt1"/>
              </a:solidFill>
              <a:latin typeface="Verdana"/>
              <a:ea typeface="Verdana"/>
              <a:cs typeface="Verdana"/>
              <a:sym typeface="Verdana"/>
            </a:endParaRPr>
          </a:p>
        </p:txBody>
      </p:sp>
      <p:pic>
        <p:nvPicPr>
          <p:cNvPr descr="Apip logo" id="180" name="Google Shape;180;gde5d2b565c_0_898"/>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
        <p:nvSpPr>
          <p:cNvPr id="181" name="Google Shape;181;gde5d2b565c_0_898"/>
          <p:cNvSpPr txBox="1"/>
          <p:nvPr/>
        </p:nvSpPr>
        <p:spPr>
          <a:xfrm>
            <a:off x="1169550" y="2659275"/>
            <a:ext cx="98529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Verdana"/>
              <a:buChar char="●"/>
            </a:pPr>
            <a:r>
              <a:rPr lang="en" sz="1800">
                <a:solidFill>
                  <a:schemeClr val="lt1"/>
                </a:solidFill>
                <a:latin typeface="Verdana"/>
                <a:ea typeface="Verdana"/>
                <a:cs typeface="Verdana"/>
                <a:sym typeface="Verdana"/>
              </a:rPr>
              <a:t>Appuyer </a:t>
            </a:r>
            <a:r>
              <a:rPr i="1" lang="en" sz="1800">
                <a:solidFill>
                  <a:schemeClr val="lt1"/>
                </a:solidFill>
                <a:latin typeface="Verdana"/>
                <a:ea typeface="Verdana"/>
                <a:cs typeface="Verdana"/>
                <a:sym typeface="Verdana"/>
              </a:rPr>
              <a:t>et animer</a:t>
            </a:r>
            <a:r>
              <a:rPr lang="en" sz="1800">
                <a:solidFill>
                  <a:schemeClr val="lt1"/>
                </a:solidFill>
                <a:latin typeface="Verdana"/>
                <a:ea typeface="Verdana"/>
                <a:cs typeface="Verdana"/>
                <a:sym typeface="Verdana"/>
              </a:rPr>
              <a:t> un </a:t>
            </a:r>
            <a:r>
              <a:rPr b="1" lang="en" sz="1800">
                <a:solidFill>
                  <a:schemeClr val="lt1"/>
                </a:solidFill>
                <a:latin typeface="Verdana"/>
                <a:ea typeface="Verdana"/>
                <a:cs typeface="Verdana"/>
                <a:sym typeface="Verdana"/>
              </a:rPr>
              <a:t>écosystème d’entrepreneuriat </a:t>
            </a:r>
            <a:r>
              <a:rPr lang="en" sz="1800">
                <a:solidFill>
                  <a:schemeClr val="lt1"/>
                </a:solidFill>
                <a:latin typeface="Verdana"/>
                <a:ea typeface="Verdana"/>
                <a:cs typeface="Verdana"/>
                <a:sym typeface="Verdana"/>
              </a:rPr>
              <a:t>et d’innovation (</a:t>
            </a:r>
            <a:r>
              <a:rPr i="1" lang="en" sz="1800">
                <a:solidFill>
                  <a:schemeClr val="lt1"/>
                </a:solidFill>
                <a:latin typeface="Verdana"/>
                <a:ea typeface="Verdana"/>
                <a:cs typeface="Verdana"/>
                <a:sym typeface="Verdana"/>
              </a:rPr>
              <a:t>Catalyseur</a:t>
            </a:r>
            <a:r>
              <a:rPr lang="en" sz="1800">
                <a:solidFill>
                  <a:schemeClr val="lt1"/>
                </a:solidFill>
                <a:latin typeface="Verdana"/>
                <a:ea typeface="Verdana"/>
                <a:cs typeface="Verdana"/>
                <a:sym typeface="Verdana"/>
              </a:rPr>
              <a:t>).</a:t>
            </a:r>
            <a:endParaRPr sz="1800">
              <a:solidFill>
                <a:schemeClr val="lt1"/>
              </a:solidFill>
              <a:latin typeface="Verdana"/>
              <a:ea typeface="Verdana"/>
              <a:cs typeface="Verdana"/>
              <a:sym typeface="Verdana"/>
            </a:endParaRPr>
          </a:p>
          <a:p>
            <a:pPr indent="-342900" lvl="0" marL="457200" rtl="0" algn="l">
              <a:lnSpc>
                <a:spcPct val="115000"/>
              </a:lnSpc>
              <a:spcBef>
                <a:spcPts val="0"/>
              </a:spcBef>
              <a:spcAft>
                <a:spcPts val="0"/>
              </a:spcAft>
              <a:buClr>
                <a:schemeClr val="lt1"/>
              </a:buClr>
              <a:buSzPts val="1800"/>
              <a:buFont typeface="Verdana"/>
              <a:buChar char="●"/>
            </a:pPr>
            <a:r>
              <a:rPr lang="en" sz="1800">
                <a:solidFill>
                  <a:schemeClr val="lt1"/>
                </a:solidFill>
                <a:latin typeface="Verdana"/>
                <a:ea typeface="Verdana"/>
                <a:cs typeface="Verdana"/>
                <a:sym typeface="Verdana"/>
              </a:rPr>
              <a:t>Favoriser l</a:t>
            </a:r>
            <a:r>
              <a:rPr b="1" lang="en" sz="1800">
                <a:solidFill>
                  <a:schemeClr val="lt1"/>
                </a:solidFill>
                <a:latin typeface="Verdana"/>
                <a:ea typeface="Verdana"/>
                <a:cs typeface="Verdana"/>
                <a:sym typeface="Verdana"/>
              </a:rPr>
              <a:t>e  développement économique</a:t>
            </a:r>
            <a:r>
              <a:rPr lang="en" sz="1800">
                <a:solidFill>
                  <a:schemeClr val="lt1"/>
                </a:solidFill>
                <a:latin typeface="Verdana"/>
                <a:ea typeface="Verdana"/>
                <a:cs typeface="Verdana"/>
                <a:sym typeface="Verdana"/>
              </a:rPr>
              <a:t> et de la création d’emploi </a:t>
            </a:r>
            <a:r>
              <a:rPr b="1" lang="en" sz="1800">
                <a:solidFill>
                  <a:schemeClr val="lt1"/>
                </a:solidFill>
                <a:latin typeface="Verdana"/>
                <a:ea typeface="Verdana"/>
                <a:cs typeface="Verdana"/>
                <a:sym typeface="Verdana"/>
              </a:rPr>
              <a:t>dans les métiers du digital pour tous les secteurs d’activités économiques </a:t>
            </a:r>
            <a:r>
              <a:rPr lang="en" sz="1800">
                <a:solidFill>
                  <a:schemeClr val="lt1"/>
                </a:solidFill>
                <a:latin typeface="Verdana"/>
                <a:ea typeface="Verdana"/>
                <a:cs typeface="Verdana"/>
                <a:sym typeface="Verdana"/>
              </a:rPr>
              <a:t>(santé, agriculture, éducation, …) (</a:t>
            </a:r>
            <a:r>
              <a:rPr i="1" lang="en" sz="1800">
                <a:solidFill>
                  <a:schemeClr val="lt1"/>
                </a:solidFill>
                <a:latin typeface="Verdana"/>
                <a:ea typeface="Verdana"/>
                <a:cs typeface="Verdana"/>
                <a:sym typeface="Verdana"/>
              </a:rPr>
              <a:t>Business development</a:t>
            </a:r>
            <a:r>
              <a:rPr lang="en" sz="1800">
                <a:solidFill>
                  <a:schemeClr val="lt1"/>
                </a:solidFill>
                <a:latin typeface="Verdana"/>
                <a:ea typeface="Verdana"/>
                <a:cs typeface="Verdana"/>
                <a:sym typeface="Verdana"/>
              </a:rPr>
              <a:t>).</a:t>
            </a:r>
            <a:endParaRPr sz="1800">
              <a:solidFill>
                <a:schemeClr val="lt1"/>
              </a:solidFill>
              <a:latin typeface="Verdana"/>
              <a:ea typeface="Verdana"/>
              <a:cs typeface="Verdana"/>
              <a:sym typeface="Verdana"/>
            </a:endParaRPr>
          </a:p>
          <a:p>
            <a:pPr indent="-342900" lvl="0" marL="457200" rtl="0" algn="l">
              <a:lnSpc>
                <a:spcPct val="115000"/>
              </a:lnSpc>
              <a:spcBef>
                <a:spcPts val="0"/>
              </a:spcBef>
              <a:spcAft>
                <a:spcPts val="0"/>
              </a:spcAft>
              <a:buClr>
                <a:schemeClr val="lt1"/>
              </a:buClr>
              <a:buSzPts val="1800"/>
              <a:buFont typeface="Verdana"/>
              <a:buChar char="●"/>
            </a:pPr>
            <a:r>
              <a:rPr b="1" lang="en" sz="1800">
                <a:solidFill>
                  <a:schemeClr val="lt1"/>
                </a:solidFill>
                <a:latin typeface="Verdana"/>
                <a:ea typeface="Verdana"/>
                <a:cs typeface="Verdana"/>
                <a:sym typeface="Verdana"/>
              </a:rPr>
              <a:t>Modernisation des métiers traditionnels</a:t>
            </a:r>
            <a:r>
              <a:rPr lang="en" sz="1800">
                <a:solidFill>
                  <a:schemeClr val="lt1"/>
                </a:solidFill>
                <a:latin typeface="Verdana"/>
                <a:ea typeface="Verdana"/>
                <a:cs typeface="Verdana"/>
                <a:sym typeface="Verdana"/>
              </a:rPr>
              <a:t> à travers la diffusion d’innovations.</a:t>
            </a:r>
            <a:endParaRPr sz="1800">
              <a:solidFill>
                <a:schemeClr val="lt1"/>
              </a:solidFill>
              <a:latin typeface="Verdana"/>
              <a:ea typeface="Verdana"/>
              <a:cs typeface="Verdana"/>
              <a:sym typeface="Verdana"/>
            </a:endParaRPr>
          </a:p>
          <a:p>
            <a:pPr indent="-342900" lvl="0" marL="457200" rtl="0" algn="l">
              <a:lnSpc>
                <a:spcPct val="115000"/>
              </a:lnSpc>
              <a:spcBef>
                <a:spcPts val="0"/>
              </a:spcBef>
              <a:spcAft>
                <a:spcPts val="0"/>
              </a:spcAft>
              <a:buClr>
                <a:schemeClr val="lt1"/>
              </a:buClr>
              <a:buSzPts val="1800"/>
              <a:buFont typeface="Verdana"/>
              <a:buChar char="●"/>
            </a:pPr>
            <a:r>
              <a:rPr lang="en" sz="1800">
                <a:solidFill>
                  <a:schemeClr val="lt1"/>
                </a:solidFill>
                <a:latin typeface="Verdana"/>
                <a:ea typeface="Verdana"/>
                <a:cs typeface="Verdana"/>
                <a:sym typeface="Verdana"/>
              </a:rPr>
              <a:t>Stratégie de</a:t>
            </a:r>
            <a:r>
              <a:rPr b="1" lang="en" sz="1800">
                <a:solidFill>
                  <a:schemeClr val="lt1"/>
                </a:solidFill>
                <a:latin typeface="Verdana"/>
                <a:ea typeface="Verdana"/>
                <a:cs typeface="Verdana"/>
                <a:sym typeface="Verdana"/>
              </a:rPr>
              <a:t> collaboration et de partenariats  </a:t>
            </a:r>
            <a:r>
              <a:rPr lang="en" sz="1800">
                <a:solidFill>
                  <a:schemeClr val="lt1"/>
                </a:solidFill>
                <a:latin typeface="Verdana"/>
                <a:ea typeface="Verdana"/>
                <a:cs typeface="Verdana"/>
                <a:sym typeface="Verdana"/>
              </a:rPr>
              <a:t>avec un ensemble d’acteurs (publics, associatifs et privés) (</a:t>
            </a:r>
            <a:r>
              <a:rPr i="1" lang="en" sz="1800">
                <a:solidFill>
                  <a:schemeClr val="lt1"/>
                </a:solidFill>
                <a:latin typeface="Verdana"/>
                <a:ea typeface="Verdana"/>
                <a:cs typeface="Verdana"/>
                <a:sym typeface="Verdana"/>
              </a:rPr>
              <a:t>Co-création</a:t>
            </a:r>
            <a:r>
              <a:rPr lang="en" sz="1800">
                <a:solidFill>
                  <a:schemeClr val="lt1"/>
                </a:solidFill>
                <a:latin typeface="Verdana"/>
                <a:ea typeface="Verdana"/>
                <a:cs typeface="Verdana"/>
                <a:sym typeface="Verdana"/>
              </a:rPr>
              <a:t>)</a:t>
            </a:r>
            <a:endParaRPr sz="1800">
              <a:solidFill>
                <a:schemeClr val="lt1"/>
              </a:solidFill>
              <a:latin typeface="Verdana"/>
              <a:ea typeface="Verdana"/>
              <a:cs typeface="Verdana"/>
              <a:sym typeface="Verdana"/>
            </a:endParaRPr>
          </a:p>
          <a:p>
            <a:pPr indent="-342900" lvl="0" marL="457200" rtl="0" algn="l">
              <a:lnSpc>
                <a:spcPct val="115000"/>
              </a:lnSpc>
              <a:spcBef>
                <a:spcPts val="0"/>
              </a:spcBef>
              <a:spcAft>
                <a:spcPts val="0"/>
              </a:spcAft>
              <a:buClr>
                <a:schemeClr val="lt1"/>
              </a:buClr>
              <a:buSzPts val="1800"/>
              <a:buFont typeface="Verdana"/>
              <a:buChar char="●"/>
            </a:pPr>
            <a:r>
              <a:rPr lang="en" sz="1800">
                <a:solidFill>
                  <a:schemeClr val="lt1"/>
                </a:solidFill>
                <a:latin typeface="Verdana"/>
                <a:ea typeface="Verdana"/>
                <a:cs typeface="Verdana"/>
                <a:sym typeface="Verdana"/>
              </a:rPr>
              <a:t>Développement de </a:t>
            </a:r>
            <a:r>
              <a:rPr b="1" lang="en" sz="1800">
                <a:solidFill>
                  <a:schemeClr val="lt1"/>
                </a:solidFill>
                <a:latin typeface="Verdana"/>
                <a:ea typeface="Verdana"/>
                <a:cs typeface="Verdana"/>
                <a:sym typeface="Verdana"/>
              </a:rPr>
              <a:t>contenu local</a:t>
            </a:r>
            <a:r>
              <a:rPr lang="en" sz="1800">
                <a:solidFill>
                  <a:schemeClr val="lt1"/>
                </a:solidFill>
                <a:latin typeface="Verdana"/>
                <a:ea typeface="Verdana"/>
                <a:cs typeface="Verdana"/>
                <a:sym typeface="Verdana"/>
              </a:rPr>
              <a:t>, le savoir-faire existant et en devenir</a:t>
            </a:r>
            <a:endParaRPr sz="1600">
              <a:solidFill>
                <a:schemeClr val="lt1"/>
              </a:solidFill>
              <a:latin typeface="Verdana"/>
              <a:ea typeface="Verdana"/>
              <a:cs typeface="Verdana"/>
              <a:sym typeface="Verdana"/>
            </a:endParaRPr>
          </a:p>
        </p:txBody>
      </p:sp>
      <p:sp>
        <p:nvSpPr>
          <p:cNvPr id="182" name="Google Shape;182;gde5d2b565c_0_898"/>
          <p:cNvSpPr txBox="1"/>
          <p:nvPr>
            <p:ph idx="4294967295" type="title"/>
          </p:nvPr>
        </p:nvSpPr>
        <p:spPr>
          <a:xfrm>
            <a:off x="1315975" y="1388172"/>
            <a:ext cx="6066900" cy="10143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464132"/>
              </a:buClr>
              <a:buSzPts val="3800"/>
              <a:buFont typeface="Lato"/>
              <a:buNone/>
            </a:pPr>
            <a:r>
              <a:rPr lang="en" sz="3733">
                <a:solidFill>
                  <a:schemeClr val="lt1"/>
                </a:solidFill>
                <a:latin typeface="Verdana"/>
                <a:ea typeface="Verdana"/>
                <a:cs typeface="Verdana"/>
                <a:sym typeface="Verdana"/>
              </a:rPr>
              <a:t>Les missions :</a:t>
            </a:r>
            <a:endParaRPr sz="3733">
              <a:solidFill>
                <a:schemeClr val="lt1"/>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gde5d2b565c_0_909"/>
          <p:cNvSpPr txBox="1"/>
          <p:nvPr/>
        </p:nvSpPr>
        <p:spPr>
          <a:xfrm>
            <a:off x="321592" y="305601"/>
            <a:ext cx="11548800" cy="8004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3600">
                <a:solidFill>
                  <a:schemeClr val="lt1"/>
                </a:solidFill>
                <a:latin typeface="Verdana"/>
                <a:ea typeface="Verdana"/>
                <a:cs typeface="Verdana"/>
                <a:sym typeface="Verdana"/>
              </a:rPr>
              <a:t>Vision, missions et </a:t>
            </a:r>
            <a:r>
              <a:rPr b="1" lang="en" sz="3600" u="sng">
                <a:solidFill>
                  <a:schemeClr val="lt1"/>
                </a:solidFill>
                <a:latin typeface="Verdana"/>
                <a:ea typeface="Verdana"/>
                <a:cs typeface="Verdana"/>
                <a:sym typeface="Verdana"/>
              </a:rPr>
              <a:t>objectifs</a:t>
            </a:r>
            <a:r>
              <a:rPr b="1" lang="en" sz="3600">
                <a:solidFill>
                  <a:schemeClr val="lt1"/>
                </a:solidFill>
                <a:latin typeface="Verdana"/>
                <a:ea typeface="Verdana"/>
                <a:cs typeface="Verdana"/>
                <a:sym typeface="Verdana"/>
              </a:rPr>
              <a:t> du pôle digital</a:t>
            </a:r>
            <a:endParaRPr i="0" sz="3600" u="none" cap="none" strike="noStrike">
              <a:solidFill>
                <a:schemeClr val="lt1"/>
              </a:solidFill>
              <a:latin typeface="Verdana"/>
              <a:ea typeface="Verdana"/>
              <a:cs typeface="Verdana"/>
              <a:sym typeface="Verdana"/>
            </a:endParaRPr>
          </a:p>
        </p:txBody>
      </p:sp>
      <p:pic>
        <p:nvPicPr>
          <p:cNvPr descr="Apip logo" id="188" name="Google Shape;188;gde5d2b565c_0_909"/>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
        <p:nvSpPr>
          <p:cNvPr id="189" name="Google Shape;189;gde5d2b565c_0_909"/>
          <p:cNvSpPr txBox="1"/>
          <p:nvPr/>
        </p:nvSpPr>
        <p:spPr>
          <a:xfrm>
            <a:off x="1169550" y="2659275"/>
            <a:ext cx="98529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467"/>
              </a:spcBef>
              <a:spcAft>
                <a:spcPts val="0"/>
              </a:spcAft>
              <a:buClr>
                <a:schemeClr val="lt1"/>
              </a:buClr>
              <a:buSzPts val="1800"/>
              <a:buFont typeface="Lato"/>
              <a:buChar char="●"/>
            </a:pPr>
            <a:r>
              <a:rPr lang="en" sz="1800">
                <a:solidFill>
                  <a:schemeClr val="lt1"/>
                </a:solidFill>
                <a:latin typeface="Verdana"/>
                <a:ea typeface="Verdana"/>
                <a:cs typeface="Verdana"/>
                <a:sym typeface="Verdana"/>
              </a:rPr>
              <a:t>Développer un écosystème entrepreneurial doté de </a:t>
            </a:r>
            <a:r>
              <a:rPr b="1" lang="en" sz="1800">
                <a:solidFill>
                  <a:schemeClr val="lt1"/>
                </a:solidFill>
                <a:latin typeface="Verdana"/>
                <a:ea typeface="Verdana"/>
                <a:cs typeface="Verdana"/>
                <a:sym typeface="Verdana"/>
              </a:rPr>
              <a:t>services</a:t>
            </a:r>
            <a:r>
              <a:rPr lang="en" sz="1800">
                <a:solidFill>
                  <a:schemeClr val="lt1"/>
                </a:solidFill>
                <a:latin typeface="Verdana"/>
                <a:ea typeface="Verdana"/>
                <a:cs typeface="Verdana"/>
                <a:sym typeface="Verdana"/>
              </a:rPr>
              <a:t> d’appui et d’accompagnement </a:t>
            </a:r>
            <a:r>
              <a:rPr b="1" lang="en" sz="1800">
                <a:solidFill>
                  <a:schemeClr val="lt1"/>
                </a:solidFill>
                <a:latin typeface="Verdana"/>
                <a:ea typeface="Verdana"/>
                <a:cs typeface="Verdana"/>
                <a:sym typeface="Verdana"/>
              </a:rPr>
              <a:t>dans le domaine du Digital </a:t>
            </a:r>
            <a:r>
              <a:rPr i="1" lang="en" sz="1800">
                <a:solidFill>
                  <a:schemeClr val="lt1"/>
                </a:solidFill>
                <a:latin typeface="Verdana"/>
                <a:ea typeface="Verdana"/>
                <a:cs typeface="Verdana"/>
                <a:sym typeface="Verdana"/>
              </a:rPr>
              <a:t>(SPOC).</a:t>
            </a:r>
            <a:endParaRPr i="1" sz="1800">
              <a:solidFill>
                <a:schemeClr val="lt1"/>
              </a:solidFill>
              <a:latin typeface="Verdana"/>
              <a:ea typeface="Verdana"/>
              <a:cs typeface="Verdana"/>
              <a:sym typeface="Verdana"/>
            </a:endParaRPr>
          </a:p>
          <a:p>
            <a:pPr indent="-342900" lvl="0" marL="457200" rtl="0" algn="l">
              <a:lnSpc>
                <a:spcPct val="115000"/>
              </a:lnSpc>
              <a:spcBef>
                <a:spcPts val="0"/>
              </a:spcBef>
              <a:spcAft>
                <a:spcPts val="0"/>
              </a:spcAft>
              <a:buClr>
                <a:schemeClr val="lt1"/>
              </a:buClr>
              <a:buSzPts val="1800"/>
              <a:buFont typeface="Lato"/>
              <a:buChar char="●"/>
            </a:pPr>
            <a:r>
              <a:rPr b="1" lang="en" sz="1800">
                <a:solidFill>
                  <a:schemeClr val="lt1"/>
                </a:solidFill>
                <a:latin typeface="Verdana"/>
                <a:ea typeface="Verdana"/>
                <a:cs typeface="Verdana"/>
                <a:sym typeface="Verdana"/>
              </a:rPr>
              <a:t>Développer des partenariats </a:t>
            </a:r>
            <a:r>
              <a:rPr lang="en" sz="1800">
                <a:solidFill>
                  <a:schemeClr val="lt1"/>
                </a:solidFill>
                <a:latin typeface="Verdana"/>
                <a:ea typeface="Verdana"/>
                <a:cs typeface="Verdana"/>
                <a:sym typeface="Verdana"/>
              </a:rPr>
              <a:t>avec l'écosystème pour assurer une large gamme de services et de projets.</a:t>
            </a:r>
            <a:endParaRPr sz="1800">
              <a:solidFill>
                <a:schemeClr val="lt1"/>
              </a:solidFill>
              <a:latin typeface="Verdana"/>
              <a:ea typeface="Verdana"/>
              <a:cs typeface="Verdana"/>
              <a:sym typeface="Verdana"/>
            </a:endParaRPr>
          </a:p>
          <a:p>
            <a:pPr indent="-342900" lvl="0" marL="457200" rtl="0" algn="l">
              <a:lnSpc>
                <a:spcPct val="115000"/>
              </a:lnSpc>
              <a:spcBef>
                <a:spcPts val="0"/>
              </a:spcBef>
              <a:spcAft>
                <a:spcPts val="0"/>
              </a:spcAft>
              <a:buClr>
                <a:schemeClr val="lt1"/>
              </a:buClr>
              <a:buSzPts val="1800"/>
              <a:buFont typeface="Lato"/>
              <a:buChar char="●"/>
            </a:pPr>
            <a:r>
              <a:rPr lang="en" sz="1800">
                <a:solidFill>
                  <a:schemeClr val="lt1"/>
                </a:solidFill>
                <a:latin typeface="Verdana"/>
                <a:ea typeface="Verdana"/>
                <a:cs typeface="Verdana"/>
                <a:sym typeface="Verdana"/>
              </a:rPr>
              <a:t>Permettre la </a:t>
            </a:r>
            <a:r>
              <a:rPr b="1" lang="en" sz="1800">
                <a:solidFill>
                  <a:schemeClr val="lt1"/>
                </a:solidFill>
                <a:latin typeface="Verdana"/>
                <a:ea typeface="Verdana"/>
                <a:cs typeface="Verdana"/>
                <a:sym typeface="Verdana"/>
              </a:rPr>
              <a:t>transition numérique</a:t>
            </a:r>
            <a:r>
              <a:rPr lang="en" sz="1800">
                <a:solidFill>
                  <a:schemeClr val="lt1"/>
                </a:solidFill>
                <a:latin typeface="Verdana"/>
                <a:ea typeface="Verdana"/>
                <a:cs typeface="Verdana"/>
                <a:sym typeface="Verdana"/>
              </a:rPr>
              <a:t> des entreprises dans tous les domaines </a:t>
            </a:r>
            <a:endParaRPr sz="1800">
              <a:solidFill>
                <a:schemeClr val="lt1"/>
              </a:solidFill>
              <a:latin typeface="Verdana"/>
              <a:ea typeface="Verdana"/>
              <a:cs typeface="Verdana"/>
              <a:sym typeface="Verdana"/>
            </a:endParaRPr>
          </a:p>
          <a:p>
            <a:pPr indent="-342900" lvl="0" marL="457200" rtl="0" algn="l">
              <a:lnSpc>
                <a:spcPct val="115000"/>
              </a:lnSpc>
              <a:spcBef>
                <a:spcPts val="0"/>
              </a:spcBef>
              <a:spcAft>
                <a:spcPts val="0"/>
              </a:spcAft>
              <a:buClr>
                <a:schemeClr val="lt1"/>
              </a:buClr>
              <a:buSzPts val="1800"/>
              <a:buFont typeface="Lato"/>
              <a:buChar char="●"/>
            </a:pPr>
            <a:r>
              <a:rPr lang="en" sz="1800">
                <a:solidFill>
                  <a:schemeClr val="lt1"/>
                </a:solidFill>
                <a:latin typeface="Verdana"/>
                <a:ea typeface="Verdana"/>
                <a:cs typeface="Verdana"/>
                <a:sym typeface="Verdana"/>
              </a:rPr>
              <a:t>Créer un </a:t>
            </a:r>
            <a:r>
              <a:rPr b="1" lang="en" sz="1800">
                <a:solidFill>
                  <a:schemeClr val="lt1"/>
                </a:solidFill>
                <a:latin typeface="Verdana"/>
                <a:ea typeface="Verdana"/>
                <a:cs typeface="Verdana"/>
                <a:sym typeface="Verdana"/>
              </a:rPr>
              <a:t>lieu</a:t>
            </a:r>
            <a:r>
              <a:rPr lang="en" sz="1800">
                <a:solidFill>
                  <a:schemeClr val="lt1"/>
                </a:solidFill>
                <a:latin typeface="Verdana"/>
                <a:ea typeface="Verdana"/>
                <a:cs typeface="Verdana"/>
                <a:sym typeface="Verdana"/>
              </a:rPr>
              <a:t> de travail moderne et équipé de 1300 m² pour les (jeunes) entrepreneurs et les apprenants</a:t>
            </a:r>
            <a:endParaRPr sz="1800">
              <a:solidFill>
                <a:schemeClr val="lt1"/>
              </a:solidFill>
              <a:latin typeface="Verdana"/>
              <a:ea typeface="Verdana"/>
              <a:cs typeface="Verdana"/>
              <a:sym typeface="Verdana"/>
            </a:endParaRPr>
          </a:p>
          <a:p>
            <a:pPr indent="-342900" lvl="0" marL="457200" rtl="0" algn="l">
              <a:lnSpc>
                <a:spcPct val="115000"/>
              </a:lnSpc>
              <a:spcBef>
                <a:spcPts val="0"/>
              </a:spcBef>
              <a:spcAft>
                <a:spcPts val="0"/>
              </a:spcAft>
              <a:buClr>
                <a:schemeClr val="lt1"/>
              </a:buClr>
              <a:buSzPts val="1800"/>
              <a:buFont typeface="Lato"/>
              <a:buChar char="●"/>
            </a:pPr>
            <a:r>
              <a:rPr lang="en" sz="1800">
                <a:solidFill>
                  <a:schemeClr val="lt1"/>
                </a:solidFill>
                <a:latin typeface="Verdana"/>
                <a:ea typeface="Verdana"/>
                <a:cs typeface="Verdana"/>
                <a:sym typeface="Verdana"/>
              </a:rPr>
              <a:t>Un lieu d’innovation, de </a:t>
            </a:r>
            <a:r>
              <a:rPr b="1" lang="en" sz="1800">
                <a:solidFill>
                  <a:schemeClr val="lt1"/>
                </a:solidFill>
                <a:latin typeface="Verdana"/>
                <a:ea typeface="Verdana"/>
                <a:cs typeface="Verdana"/>
                <a:sym typeface="Verdana"/>
              </a:rPr>
              <a:t>recherche et expérimentation</a:t>
            </a:r>
            <a:endParaRPr sz="1800">
              <a:solidFill>
                <a:schemeClr val="lt1"/>
              </a:solidFill>
              <a:latin typeface="Verdana"/>
              <a:ea typeface="Verdana"/>
              <a:cs typeface="Verdana"/>
              <a:sym typeface="Verdana"/>
            </a:endParaRPr>
          </a:p>
        </p:txBody>
      </p:sp>
      <p:sp>
        <p:nvSpPr>
          <p:cNvPr id="190" name="Google Shape;190;gde5d2b565c_0_909"/>
          <p:cNvSpPr txBox="1"/>
          <p:nvPr>
            <p:ph idx="4294967295" type="title"/>
          </p:nvPr>
        </p:nvSpPr>
        <p:spPr>
          <a:xfrm>
            <a:off x="1315970" y="1388166"/>
            <a:ext cx="6066900" cy="1499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464132"/>
              </a:buClr>
              <a:buSzPts val="3800"/>
              <a:buFont typeface="Lato"/>
              <a:buNone/>
            </a:pPr>
            <a:r>
              <a:rPr lang="en" sz="3733">
                <a:solidFill>
                  <a:schemeClr val="lt1"/>
                </a:solidFill>
                <a:latin typeface="Verdana"/>
                <a:ea typeface="Verdana"/>
                <a:cs typeface="Verdana"/>
                <a:sym typeface="Verdana"/>
              </a:rPr>
              <a:t>Les objectifs :</a:t>
            </a:r>
            <a:endParaRPr sz="3733">
              <a:solidFill>
                <a:schemeClr val="lt1"/>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gde5d2b565c_0_916"/>
          <p:cNvSpPr txBox="1"/>
          <p:nvPr/>
        </p:nvSpPr>
        <p:spPr>
          <a:xfrm>
            <a:off x="321592" y="305601"/>
            <a:ext cx="11548800" cy="8004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3600" u="sng">
                <a:solidFill>
                  <a:schemeClr val="lt1"/>
                </a:solidFill>
                <a:latin typeface="Verdana"/>
                <a:ea typeface="Verdana"/>
                <a:cs typeface="Verdana"/>
                <a:sym typeface="Verdana"/>
              </a:rPr>
              <a:t>Publics ciblés</a:t>
            </a:r>
            <a:r>
              <a:rPr b="1" lang="en" sz="3600">
                <a:solidFill>
                  <a:schemeClr val="lt1"/>
                </a:solidFill>
                <a:latin typeface="Verdana"/>
                <a:ea typeface="Verdana"/>
                <a:cs typeface="Verdana"/>
                <a:sym typeface="Verdana"/>
              </a:rPr>
              <a:t> du p</a:t>
            </a:r>
            <a:r>
              <a:rPr b="1" lang="en" sz="3600">
                <a:solidFill>
                  <a:schemeClr val="lt1"/>
                </a:solidFill>
                <a:latin typeface="Verdana"/>
                <a:ea typeface="Verdana"/>
                <a:cs typeface="Verdana"/>
                <a:sym typeface="Verdana"/>
              </a:rPr>
              <a:t>ôle digital</a:t>
            </a:r>
            <a:endParaRPr i="0" sz="3600" u="none" cap="none" strike="noStrike">
              <a:solidFill>
                <a:schemeClr val="lt1"/>
              </a:solidFill>
              <a:latin typeface="Verdana"/>
              <a:ea typeface="Verdana"/>
              <a:cs typeface="Verdana"/>
              <a:sym typeface="Verdana"/>
            </a:endParaRPr>
          </a:p>
        </p:txBody>
      </p:sp>
      <p:pic>
        <p:nvPicPr>
          <p:cNvPr descr="Apip logo" id="196" name="Google Shape;196;gde5d2b565c_0_916"/>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
        <p:nvSpPr>
          <p:cNvPr id="197" name="Google Shape;197;gde5d2b565c_0_916"/>
          <p:cNvSpPr txBox="1"/>
          <p:nvPr/>
        </p:nvSpPr>
        <p:spPr>
          <a:xfrm>
            <a:off x="1169550" y="1573200"/>
            <a:ext cx="9852900" cy="436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Font typeface="Arial"/>
              <a:buNone/>
            </a:pPr>
            <a:r>
              <a:rPr b="1" i="1" lang="en" sz="1833">
                <a:solidFill>
                  <a:schemeClr val="lt1"/>
                </a:solidFill>
                <a:latin typeface="Verdana"/>
                <a:ea typeface="Verdana"/>
                <a:cs typeface="Verdana"/>
                <a:sym typeface="Verdana"/>
              </a:rPr>
              <a:t>Entreprises et professionnels </a:t>
            </a:r>
            <a:endParaRPr b="1" i="1" sz="1833">
              <a:solidFill>
                <a:schemeClr val="lt1"/>
              </a:solidFill>
              <a:latin typeface="Verdana"/>
              <a:ea typeface="Verdana"/>
              <a:cs typeface="Verdana"/>
              <a:sym typeface="Verdana"/>
            </a:endParaRPr>
          </a:p>
          <a:p>
            <a:pPr indent="-344995" lvl="0" marL="457200" rtl="0" algn="l">
              <a:lnSpc>
                <a:spcPct val="115000"/>
              </a:lnSpc>
              <a:spcBef>
                <a:spcPts val="0"/>
              </a:spcBef>
              <a:spcAft>
                <a:spcPts val="0"/>
              </a:spcAft>
              <a:buClr>
                <a:schemeClr val="lt1"/>
              </a:buClr>
              <a:buSzPts val="1833"/>
              <a:buFont typeface="Verdana"/>
              <a:buChar char="●"/>
            </a:pPr>
            <a:r>
              <a:rPr lang="en" sz="1833">
                <a:solidFill>
                  <a:schemeClr val="lt1"/>
                </a:solidFill>
                <a:latin typeface="Verdana"/>
                <a:ea typeface="Verdana"/>
                <a:cs typeface="Verdana"/>
                <a:sym typeface="Verdana"/>
              </a:rPr>
              <a:t>Les entreprises du digital </a:t>
            </a:r>
            <a:endParaRPr sz="1833">
              <a:solidFill>
                <a:schemeClr val="lt1"/>
              </a:solidFill>
              <a:latin typeface="Verdana"/>
              <a:ea typeface="Verdana"/>
              <a:cs typeface="Verdana"/>
              <a:sym typeface="Verdana"/>
            </a:endParaRPr>
          </a:p>
          <a:p>
            <a:pPr indent="-344995" lvl="0" marL="457200" rtl="0" algn="l">
              <a:lnSpc>
                <a:spcPct val="115000"/>
              </a:lnSpc>
              <a:spcBef>
                <a:spcPts val="0"/>
              </a:spcBef>
              <a:spcAft>
                <a:spcPts val="0"/>
              </a:spcAft>
              <a:buClr>
                <a:schemeClr val="lt1"/>
              </a:buClr>
              <a:buSzPts val="1833"/>
              <a:buFont typeface="Verdana"/>
              <a:buChar char="●"/>
            </a:pPr>
            <a:r>
              <a:rPr lang="en" sz="1833">
                <a:solidFill>
                  <a:schemeClr val="lt1"/>
                </a:solidFill>
                <a:latin typeface="Verdana"/>
                <a:ea typeface="Verdana"/>
                <a:cs typeface="Verdana"/>
                <a:sym typeface="Verdana"/>
              </a:rPr>
              <a:t>Des startups numériques</a:t>
            </a:r>
            <a:endParaRPr sz="1833">
              <a:solidFill>
                <a:schemeClr val="lt1"/>
              </a:solidFill>
              <a:latin typeface="Verdana"/>
              <a:ea typeface="Verdana"/>
              <a:cs typeface="Verdana"/>
              <a:sym typeface="Verdana"/>
            </a:endParaRPr>
          </a:p>
          <a:p>
            <a:pPr indent="-344995" lvl="0" marL="457200" rtl="0" algn="l">
              <a:lnSpc>
                <a:spcPct val="115000"/>
              </a:lnSpc>
              <a:spcBef>
                <a:spcPts val="0"/>
              </a:spcBef>
              <a:spcAft>
                <a:spcPts val="0"/>
              </a:spcAft>
              <a:buClr>
                <a:schemeClr val="lt1"/>
              </a:buClr>
              <a:buSzPts val="1833"/>
              <a:buFont typeface="Verdana"/>
              <a:buChar char="●"/>
            </a:pPr>
            <a:r>
              <a:rPr lang="en" sz="1833">
                <a:solidFill>
                  <a:schemeClr val="lt1"/>
                </a:solidFill>
                <a:latin typeface="Verdana"/>
                <a:ea typeface="Verdana"/>
                <a:cs typeface="Verdana"/>
                <a:sym typeface="Verdana"/>
              </a:rPr>
              <a:t>Les entreprises (hors digital) souhaitant analyser les opportunités offertes par le numérique</a:t>
            </a:r>
            <a:endParaRPr sz="1833">
              <a:solidFill>
                <a:schemeClr val="lt1"/>
              </a:solidFill>
              <a:latin typeface="Verdana"/>
              <a:ea typeface="Verdana"/>
              <a:cs typeface="Verdana"/>
              <a:sym typeface="Verdana"/>
            </a:endParaRPr>
          </a:p>
          <a:p>
            <a:pPr indent="-344995" lvl="0" marL="457200" rtl="0" algn="l">
              <a:lnSpc>
                <a:spcPct val="115000"/>
              </a:lnSpc>
              <a:spcBef>
                <a:spcPts val="0"/>
              </a:spcBef>
              <a:spcAft>
                <a:spcPts val="0"/>
              </a:spcAft>
              <a:buClr>
                <a:schemeClr val="lt1"/>
              </a:buClr>
              <a:buSzPts val="1833"/>
              <a:buFont typeface="Verdana"/>
              <a:buChar char="●"/>
            </a:pPr>
            <a:r>
              <a:rPr lang="en" sz="1833">
                <a:solidFill>
                  <a:schemeClr val="lt1"/>
                </a:solidFill>
                <a:latin typeface="Verdana"/>
                <a:ea typeface="Verdana"/>
                <a:cs typeface="Verdana"/>
                <a:sym typeface="Verdana"/>
              </a:rPr>
              <a:t>Des professionnels souhaitant développer leurs compétences </a:t>
            </a:r>
            <a:endParaRPr sz="1833">
              <a:solidFill>
                <a:schemeClr val="lt1"/>
              </a:solidFill>
              <a:latin typeface="Verdana"/>
              <a:ea typeface="Verdana"/>
              <a:cs typeface="Verdana"/>
              <a:sym typeface="Verdana"/>
            </a:endParaRPr>
          </a:p>
          <a:p>
            <a:pPr indent="0" lvl="0" marL="0" rtl="0" algn="l">
              <a:lnSpc>
                <a:spcPct val="115000"/>
              </a:lnSpc>
              <a:spcBef>
                <a:spcPts val="0"/>
              </a:spcBef>
              <a:spcAft>
                <a:spcPts val="0"/>
              </a:spcAft>
              <a:buClr>
                <a:schemeClr val="dk1"/>
              </a:buClr>
              <a:buFont typeface="Arial"/>
              <a:buNone/>
            </a:pPr>
            <a:r>
              <a:t/>
            </a:r>
            <a:endParaRPr sz="1833">
              <a:solidFill>
                <a:schemeClr val="lt1"/>
              </a:solidFill>
              <a:latin typeface="Verdana"/>
              <a:ea typeface="Verdana"/>
              <a:cs typeface="Verdana"/>
              <a:sym typeface="Verdana"/>
            </a:endParaRPr>
          </a:p>
          <a:p>
            <a:pPr indent="0" lvl="0" marL="0" rtl="0" algn="l">
              <a:lnSpc>
                <a:spcPct val="115000"/>
              </a:lnSpc>
              <a:spcBef>
                <a:spcPts val="0"/>
              </a:spcBef>
              <a:spcAft>
                <a:spcPts val="0"/>
              </a:spcAft>
              <a:buNone/>
            </a:pPr>
            <a:r>
              <a:rPr b="1" i="1" lang="en" sz="1833">
                <a:solidFill>
                  <a:schemeClr val="lt1"/>
                </a:solidFill>
                <a:latin typeface="Verdana"/>
                <a:ea typeface="Verdana"/>
                <a:cs typeface="Verdana"/>
                <a:sym typeface="Verdana"/>
              </a:rPr>
              <a:t>Prestataires de services</a:t>
            </a:r>
            <a:endParaRPr b="1" i="1" sz="1833">
              <a:solidFill>
                <a:schemeClr val="lt1"/>
              </a:solidFill>
              <a:latin typeface="Verdana"/>
              <a:ea typeface="Verdana"/>
              <a:cs typeface="Verdana"/>
              <a:sym typeface="Verdana"/>
            </a:endParaRPr>
          </a:p>
          <a:p>
            <a:pPr indent="0" lvl="0" marL="0" rtl="0" algn="l">
              <a:lnSpc>
                <a:spcPct val="115000"/>
              </a:lnSpc>
              <a:spcBef>
                <a:spcPts val="0"/>
              </a:spcBef>
              <a:spcAft>
                <a:spcPts val="0"/>
              </a:spcAft>
              <a:buClr>
                <a:schemeClr val="dk1"/>
              </a:buClr>
              <a:buFont typeface="Arial"/>
              <a:buNone/>
            </a:pPr>
            <a:r>
              <a:t/>
            </a:r>
            <a:endParaRPr b="1" i="1" sz="1833">
              <a:solidFill>
                <a:schemeClr val="lt1"/>
              </a:solidFill>
              <a:latin typeface="Verdana"/>
              <a:ea typeface="Verdana"/>
              <a:cs typeface="Verdana"/>
              <a:sym typeface="Verdana"/>
            </a:endParaRPr>
          </a:p>
          <a:p>
            <a:pPr indent="0" lvl="0" marL="0" rtl="0" algn="l">
              <a:lnSpc>
                <a:spcPct val="115000"/>
              </a:lnSpc>
              <a:spcBef>
                <a:spcPts val="0"/>
              </a:spcBef>
              <a:spcAft>
                <a:spcPts val="0"/>
              </a:spcAft>
              <a:buClr>
                <a:schemeClr val="dk1"/>
              </a:buClr>
              <a:buFont typeface="Arial"/>
              <a:buNone/>
            </a:pPr>
            <a:r>
              <a:rPr b="1" i="1" lang="en" sz="1833">
                <a:solidFill>
                  <a:schemeClr val="lt1"/>
                </a:solidFill>
                <a:latin typeface="Verdana"/>
                <a:ea typeface="Verdana"/>
                <a:cs typeface="Verdana"/>
                <a:sym typeface="Verdana"/>
              </a:rPr>
              <a:t>Étudiants et apprenants </a:t>
            </a:r>
            <a:endParaRPr sz="1833">
              <a:solidFill>
                <a:schemeClr val="lt1"/>
              </a:solidFill>
              <a:latin typeface="Verdana"/>
              <a:ea typeface="Verdana"/>
              <a:cs typeface="Verdana"/>
              <a:sym typeface="Verdana"/>
            </a:endParaRPr>
          </a:p>
          <a:p>
            <a:pPr indent="0" lvl="0" marL="0" rtl="0" algn="l">
              <a:lnSpc>
                <a:spcPct val="115000"/>
              </a:lnSpc>
              <a:spcBef>
                <a:spcPts val="0"/>
              </a:spcBef>
              <a:spcAft>
                <a:spcPts val="0"/>
              </a:spcAft>
              <a:buNone/>
            </a:pPr>
            <a:r>
              <a:t/>
            </a:r>
            <a:endParaRPr b="1" i="1" sz="1833">
              <a:solidFill>
                <a:schemeClr val="lt1"/>
              </a:solidFill>
              <a:latin typeface="Verdana"/>
              <a:ea typeface="Verdana"/>
              <a:cs typeface="Verdana"/>
              <a:sym typeface="Verdana"/>
            </a:endParaRPr>
          </a:p>
          <a:p>
            <a:pPr indent="0" lvl="0" marL="0" rtl="0" algn="l">
              <a:lnSpc>
                <a:spcPct val="115000"/>
              </a:lnSpc>
              <a:spcBef>
                <a:spcPts val="0"/>
              </a:spcBef>
              <a:spcAft>
                <a:spcPts val="0"/>
              </a:spcAft>
              <a:buNone/>
            </a:pPr>
            <a:r>
              <a:rPr b="1" i="1" lang="en" sz="1833">
                <a:solidFill>
                  <a:schemeClr val="lt1"/>
                </a:solidFill>
                <a:latin typeface="Verdana"/>
                <a:ea typeface="Verdana"/>
                <a:cs typeface="Verdana"/>
                <a:sym typeface="Verdana"/>
              </a:rPr>
              <a:t>Institutions et grandes entreprises</a:t>
            </a:r>
            <a:endParaRPr b="1" i="1" sz="1833">
              <a:solidFill>
                <a:schemeClr val="lt1"/>
              </a:solidFill>
              <a:latin typeface="Verdana"/>
              <a:ea typeface="Verdana"/>
              <a:cs typeface="Verdana"/>
              <a:sym typeface="Verdana"/>
            </a:endParaRPr>
          </a:p>
          <a:p>
            <a:pPr indent="-344995" lvl="0" marL="457200" rtl="0" algn="l">
              <a:lnSpc>
                <a:spcPct val="115000"/>
              </a:lnSpc>
              <a:spcBef>
                <a:spcPts val="0"/>
              </a:spcBef>
              <a:spcAft>
                <a:spcPts val="0"/>
              </a:spcAft>
              <a:buClr>
                <a:schemeClr val="lt1"/>
              </a:buClr>
              <a:buSzPts val="1833"/>
              <a:buFont typeface="Verdana"/>
              <a:buChar char="●"/>
            </a:pPr>
            <a:r>
              <a:rPr lang="en" sz="1833">
                <a:solidFill>
                  <a:schemeClr val="lt1"/>
                </a:solidFill>
                <a:latin typeface="Verdana"/>
                <a:ea typeface="Verdana"/>
                <a:cs typeface="Verdana"/>
                <a:sym typeface="Verdana"/>
              </a:rPr>
              <a:t>Des investisseurs, bailleurs de fonds, grandes entreprises et autorités</a:t>
            </a:r>
            <a:endParaRPr sz="1900">
              <a:solidFill>
                <a:schemeClr val="lt1"/>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ge02469f3e3_1_0"/>
          <p:cNvSpPr txBox="1"/>
          <p:nvPr/>
        </p:nvSpPr>
        <p:spPr>
          <a:xfrm>
            <a:off x="321592" y="2530526"/>
            <a:ext cx="11548800" cy="21549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6200">
                <a:solidFill>
                  <a:schemeClr val="lt1"/>
                </a:solidFill>
                <a:latin typeface="Verdana"/>
                <a:ea typeface="Verdana"/>
                <a:cs typeface="Verdana"/>
                <a:sym typeface="Verdana"/>
              </a:rPr>
              <a:t>Proposition de catalogue de services</a:t>
            </a:r>
            <a:endParaRPr i="0" sz="3666" u="none" cap="none" strike="noStrike">
              <a:solidFill>
                <a:schemeClr val="lt1"/>
              </a:solidFill>
              <a:latin typeface="Verdana"/>
              <a:ea typeface="Verdana"/>
              <a:cs typeface="Verdana"/>
              <a:sym typeface="Verdana"/>
            </a:endParaRPr>
          </a:p>
        </p:txBody>
      </p:sp>
      <p:pic>
        <p:nvPicPr>
          <p:cNvPr descr="Apip logo" id="203" name="Google Shape;203;ge02469f3e3_1_0"/>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gde5d2b565c_0_504"/>
          <p:cNvSpPr txBox="1"/>
          <p:nvPr/>
        </p:nvSpPr>
        <p:spPr>
          <a:xfrm>
            <a:off x="321592" y="305601"/>
            <a:ext cx="11548800" cy="8004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3600">
                <a:solidFill>
                  <a:schemeClr val="lt1"/>
                </a:solidFill>
                <a:latin typeface="Verdana"/>
                <a:ea typeface="Verdana"/>
                <a:cs typeface="Verdana"/>
                <a:sym typeface="Verdana"/>
              </a:rPr>
              <a:t>3 Programmes Phares</a:t>
            </a:r>
            <a:endParaRPr i="0" sz="3600" cap="none" strike="noStrike">
              <a:solidFill>
                <a:schemeClr val="lt1"/>
              </a:solidFill>
              <a:latin typeface="Verdana"/>
              <a:ea typeface="Verdana"/>
              <a:cs typeface="Verdana"/>
              <a:sym typeface="Verdana"/>
            </a:endParaRPr>
          </a:p>
        </p:txBody>
      </p:sp>
      <p:sp>
        <p:nvSpPr>
          <p:cNvPr id="209" name="Google Shape;209;gde5d2b565c_0_504"/>
          <p:cNvSpPr/>
          <p:nvPr/>
        </p:nvSpPr>
        <p:spPr>
          <a:xfrm>
            <a:off x="655250" y="1425400"/>
            <a:ext cx="2535300" cy="1533000"/>
          </a:xfrm>
          <a:prstGeom prst="roundRect">
            <a:avLst>
              <a:gd fmla="val 16667" name="adj"/>
            </a:avLst>
          </a:prstGeom>
          <a:solidFill>
            <a:srgbClr val="1C4587"/>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Verdana"/>
                <a:ea typeface="Verdana"/>
                <a:cs typeface="Verdana"/>
                <a:sym typeface="Verdana"/>
              </a:rPr>
              <a:t>INNOVATION &amp; MATURITÉ DIGITALE</a:t>
            </a:r>
            <a:endParaRPr b="1">
              <a:solidFill>
                <a:schemeClr val="lt1"/>
              </a:solidFill>
              <a:latin typeface="Verdana"/>
              <a:ea typeface="Verdana"/>
              <a:cs typeface="Verdana"/>
              <a:sym typeface="Verdana"/>
            </a:endParaRPr>
          </a:p>
        </p:txBody>
      </p:sp>
      <p:sp>
        <p:nvSpPr>
          <p:cNvPr id="210" name="Google Shape;210;gde5d2b565c_0_504"/>
          <p:cNvSpPr/>
          <p:nvPr/>
        </p:nvSpPr>
        <p:spPr>
          <a:xfrm>
            <a:off x="655250" y="3178000"/>
            <a:ext cx="2535300" cy="1533000"/>
          </a:xfrm>
          <a:prstGeom prst="roundRect">
            <a:avLst>
              <a:gd fmla="val 16667" name="adj"/>
            </a:avLst>
          </a:prstGeom>
          <a:solidFill>
            <a:srgbClr val="1C4587"/>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Verdana"/>
                <a:ea typeface="Verdana"/>
                <a:cs typeface="Verdana"/>
                <a:sym typeface="Verdana"/>
              </a:rPr>
              <a:t>SKILLS</a:t>
            </a:r>
            <a:endParaRPr b="1">
              <a:solidFill>
                <a:schemeClr val="lt1"/>
              </a:solidFill>
              <a:latin typeface="Verdana"/>
              <a:ea typeface="Verdana"/>
              <a:cs typeface="Verdana"/>
              <a:sym typeface="Verdana"/>
            </a:endParaRPr>
          </a:p>
        </p:txBody>
      </p:sp>
      <p:sp>
        <p:nvSpPr>
          <p:cNvPr id="211" name="Google Shape;211;gde5d2b565c_0_504"/>
          <p:cNvSpPr/>
          <p:nvPr/>
        </p:nvSpPr>
        <p:spPr>
          <a:xfrm>
            <a:off x="655250" y="4930600"/>
            <a:ext cx="2535300" cy="1533000"/>
          </a:xfrm>
          <a:prstGeom prst="roundRect">
            <a:avLst>
              <a:gd fmla="val 16667" name="adj"/>
            </a:avLst>
          </a:prstGeom>
          <a:solidFill>
            <a:srgbClr val="1C4587"/>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Verdana"/>
                <a:ea typeface="Verdana"/>
                <a:cs typeface="Verdana"/>
                <a:sym typeface="Verdana"/>
              </a:rPr>
              <a:t>CROISSANCE DES PÉPITES &amp; DES CHAMPIONS</a:t>
            </a:r>
            <a:endParaRPr b="1">
              <a:solidFill>
                <a:schemeClr val="lt1"/>
              </a:solidFill>
              <a:latin typeface="Verdana"/>
              <a:ea typeface="Verdana"/>
              <a:cs typeface="Verdana"/>
              <a:sym typeface="Verdana"/>
            </a:endParaRPr>
          </a:p>
        </p:txBody>
      </p:sp>
      <p:sp>
        <p:nvSpPr>
          <p:cNvPr id="212" name="Google Shape;212;gde5d2b565c_0_504"/>
          <p:cNvSpPr/>
          <p:nvPr/>
        </p:nvSpPr>
        <p:spPr>
          <a:xfrm>
            <a:off x="3514975" y="1552525"/>
            <a:ext cx="1992600" cy="1271400"/>
          </a:xfrm>
          <a:prstGeom prst="roundRect">
            <a:avLst>
              <a:gd fmla="val 16667" name="adj"/>
            </a:avLst>
          </a:prstGeom>
          <a:solidFill>
            <a:srgbClr val="1C458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00"/>
                </a:solidFill>
                <a:latin typeface="Verdana"/>
                <a:ea typeface="Verdana"/>
                <a:cs typeface="Verdana"/>
                <a:sym typeface="Verdana"/>
              </a:rPr>
              <a:t>Agence digitale ouverte</a:t>
            </a:r>
            <a:endParaRPr b="1">
              <a:solidFill>
                <a:srgbClr val="FFFF00"/>
              </a:solidFill>
              <a:latin typeface="Verdana"/>
              <a:ea typeface="Verdana"/>
              <a:cs typeface="Verdana"/>
              <a:sym typeface="Verdana"/>
            </a:endParaRPr>
          </a:p>
        </p:txBody>
      </p:sp>
      <p:sp>
        <p:nvSpPr>
          <p:cNvPr id="213" name="Google Shape;213;gde5d2b565c_0_504"/>
          <p:cNvSpPr/>
          <p:nvPr/>
        </p:nvSpPr>
        <p:spPr>
          <a:xfrm>
            <a:off x="5648575" y="1552525"/>
            <a:ext cx="1992600" cy="1271400"/>
          </a:xfrm>
          <a:prstGeom prst="roundRect">
            <a:avLst>
              <a:gd fmla="val 16667" name="adj"/>
            </a:avLst>
          </a:prstGeom>
          <a:solidFill>
            <a:srgbClr val="1C458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Verdana"/>
                <a:ea typeface="Verdana"/>
                <a:cs typeface="Verdana"/>
                <a:sym typeface="Verdana"/>
              </a:rPr>
              <a:t>Fablab</a:t>
            </a:r>
            <a:endParaRPr b="1">
              <a:solidFill>
                <a:schemeClr val="lt1"/>
              </a:solidFill>
              <a:latin typeface="Verdana"/>
              <a:ea typeface="Verdana"/>
              <a:cs typeface="Verdana"/>
              <a:sym typeface="Verdana"/>
            </a:endParaRPr>
          </a:p>
        </p:txBody>
      </p:sp>
      <p:sp>
        <p:nvSpPr>
          <p:cNvPr id="214" name="Google Shape;214;gde5d2b565c_0_504"/>
          <p:cNvSpPr/>
          <p:nvPr/>
        </p:nvSpPr>
        <p:spPr>
          <a:xfrm>
            <a:off x="7782175" y="1552525"/>
            <a:ext cx="1992600" cy="1271400"/>
          </a:xfrm>
          <a:prstGeom prst="roundRect">
            <a:avLst>
              <a:gd fmla="val 16667" name="adj"/>
            </a:avLst>
          </a:prstGeom>
          <a:solidFill>
            <a:srgbClr val="1C458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00"/>
                </a:solidFill>
                <a:latin typeface="Verdana"/>
                <a:ea typeface="Verdana"/>
                <a:cs typeface="Verdana"/>
                <a:sym typeface="Verdana"/>
              </a:rPr>
              <a:t>Master classes du digital</a:t>
            </a:r>
            <a:endParaRPr b="1">
              <a:solidFill>
                <a:srgbClr val="FFFF00"/>
              </a:solidFill>
              <a:latin typeface="Verdana"/>
              <a:ea typeface="Verdana"/>
              <a:cs typeface="Verdana"/>
              <a:sym typeface="Verdana"/>
            </a:endParaRPr>
          </a:p>
        </p:txBody>
      </p:sp>
      <p:sp>
        <p:nvSpPr>
          <p:cNvPr id="215" name="Google Shape;215;gde5d2b565c_0_504"/>
          <p:cNvSpPr/>
          <p:nvPr/>
        </p:nvSpPr>
        <p:spPr>
          <a:xfrm>
            <a:off x="9915775" y="1552525"/>
            <a:ext cx="1992600" cy="1271400"/>
          </a:xfrm>
          <a:prstGeom prst="roundRect">
            <a:avLst>
              <a:gd fmla="val 16667" name="adj"/>
            </a:avLst>
          </a:prstGeom>
          <a:solidFill>
            <a:srgbClr val="1C458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Verdana"/>
                <a:ea typeface="Verdana"/>
                <a:cs typeface="Verdana"/>
                <a:sym typeface="Verdana"/>
              </a:rPr>
              <a:t>Data, Devices, Power &amp; Spaces</a:t>
            </a:r>
            <a:endParaRPr b="1">
              <a:solidFill>
                <a:schemeClr val="lt1"/>
              </a:solidFill>
              <a:latin typeface="Verdana"/>
              <a:ea typeface="Verdana"/>
              <a:cs typeface="Verdana"/>
              <a:sym typeface="Verdana"/>
            </a:endParaRPr>
          </a:p>
        </p:txBody>
      </p:sp>
      <p:sp>
        <p:nvSpPr>
          <p:cNvPr id="216" name="Google Shape;216;gde5d2b565c_0_504"/>
          <p:cNvSpPr/>
          <p:nvPr/>
        </p:nvSpPr>
        <p:spPr>
          <a:xfrm>
            <a:off x="3514975" y="3308800"/>
            <a:ext cx="4126200" cy="1271400"/>
          </a:xfrm>
          <a:prstGeom prst="roundRect">
            <a:avLst>
              <a:gd fmla="val 16667" name="adj"/>
            </a:avLst>
          </a:prstGeom>
          <a:solidFill>
            <a:srgbClr val="1C458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Verdana"/>
                <a:ea typeface="Verdana"/>
                <a:cs typeface="Verdana"/>
                <a:sym typeface="Verdana"/>
              </a:rPr>
              <a:t>Fabrique des talents du digital</a:t>
            </a:r>
            <a:endParaRPr b="1">
              <a:solidFill>
                <a:schemeClr val="lt1"/>
              </a:solidFill>
              <a:latin typeface="Verdana"/>
              <a:ea typeface="Verdana"/>
              <a:cs typeface="Verdana"/>
              <a:sym typeface="Verdana"/>
            </a:endParaRPr>
          </a:p>
          <a:p>
            <a:pPr indent="0" lvl="0" marL="0" rtl="0" algn="ctr">
              <a:spcBef>
                <a:spcPts val="0"/>
              </a:spcBef>
              <a:spcAft>
                <a:spcPts val="0"/>
              </a:spcAft>
              <a:buNone/>
            </a:pPr>
            <a:r>
              <a:t/>
            </a:r>
            <a:endParaRPr b="1">
              <a:solidFill>
                <a:schemeClr val="lt1"/>
              </a:solidFill>
              <a:latin typeface="Verdana"/>
              <a:ea typeface="Verdana"/>
              <a:cs typeface="Verdana"/>
              <a:sym typeface="Verdana"/>
            </a:endParaRPr>
          </a:p>
          <a:p>
            <a:pPr indent="0" lvl="0" marL="0" rtl="0" algn="l">
              <a:spcBef>
                <a:spcPts val="0"/>
              </a:spcBef>
              <a:spcAft>
                <a:spcPts val="0"/>
              </a:spcAft>
              <a:buNone/>
            </a:pPr>
            <a:r>
              <a:t/>
            </a:r>
            <a:endParaRPr b="1">
              <a:solidFill>
                <a:schemeClr val="lt1"/>
              </a:solidFill>
              <a:latin typeface="Verdana"/>
              <a:ea typeface="Verdana"/>
              <a:cs typeface="Verdana"/>
              <a:sym typeface="Verdana"/>
            </a:endParaRPr>
          </a:p>
          <a:p>
            <a:pPr indent="0" lvl="0" marL="0" rtl="0" algn="l">
              <a:spcBef>
                <a:spcPts val="0"/>
              </a:spcBef>
              <a:spcAft>
                <a:spcPts val="0"/>
              </a:spcAft>
              <a:buNone/>
            </a:pPr>
            <a:r>
              <a:t/>
            </a:r>
            <a:endParaRPr b="1">
              <a:solidFill>
                <a:schemeClr val="lt1"/>
              </a:solidFill>
              <a:latin typeface="Verdana"/>
              <a:ea typeface="Verdana"/>
              <a:cs typeface="Verdana"/>
              <a:sym typeface="Verdana"/>
            </a:endParaRPr>
          </a:p>
        </p:txBody>
      </p:sp>
      <p:sp>
        <p:nvSpPr>
          <p:cNvPr id="217" name="Google Shape;217;gde5d2b565c_0_504"/>
          <p:cNvSpPr txBox="1"/>
          <p:nvPr/>
        </p:nvSpPr>
        <p:spPr>
          <a:xfrm>
            <a:off x="3774475" y="3781300"/>
            <a:ext cx="218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FF00"/>
                </a:solidFill>
                <a:latin typeface="Verdana"/>
                <a:ea typeface="Verdana"/>
                <a:cs typeface="Verdana"/>
                <a:sym typeface="Verdana"/>
              </a:rPr>
              <a:t>Initiation:</a:t>
            </a:r>
            <a:endParaRPr sz="900">
              <a:solidFill>
                <a:srgbClr val="FFFF00"/>
              </a:solidFill>
              <a:latin typeface="Verdana"/>
              <a:ea typeface="Verdana"/>
              <a:cs typeface="Verdana"/>
              <a:sym typeface="Verdana"/>
            </a:endParaRPr>
          </a:p>
          <a:p>
            <a:pPr indent="-171450" lvl="0" marL="228600" rtl="0" algn="l">
              <a:spcBef>
                <a:spcPts val="0"/>
              </a:spcBef>
              <a:spcAft>
                <a:spcPts val="0"/>
              </a:spcAft>
              <a:buClr>
                <a:srgbClr val="FFFF00"/>
              </a:buClr>
              <a:buSzPts val="900"/>
              <a:buFont typeface="Verdana"/>
              <a:buChar char="●"/>
            </a:pPr>
            <a:r>
              <a:rPr lang="en" sz="900">
                <a:solidFill>
                  <a:srgbClr val="FFFF00"/>
                </a:solidFill>
                <a:latin typeface="Verdana"/>
                <a:ea typeface="Verdana"/>
                <a:cs typeface="Verdana"/>
                <a:sym typeface="Verdana"/>
              </a:rPr>
              <a:t>Outils du développeur web</a:t>
            </a:r>
            <a:endParaRPr sz="900">
              <a:solidFill>
                <a:srgbClr val="FFFF00"/>
              </a:solidFill>
              <a:latin typeface="Verdana"/>
              <a:ea typeface="Verdana"/>
              <a:cs typeface="Verdana"/>
              <a:sym typeface="Verdana"/>
            </a:endParaRPr>
          </a:p>
          <a:p>
            <a:pPr indent="-171450" lvl="0" marL="228600" rtl="0" algn="l">
              <a:spcBef>
                <a:spcPts val="0"/>
              </a:spcBef>
              <a:spcAft>
                <a:spcPts val="0"/>
              </a:spcAft>
              <a:buClr>
                <a:srgbClr val="FFFF00"/>
              </a:buClr>
              <a:buSzPts val="900"/>
              <a:buFont typeface="Verdana"/>
              <a:buChar char="●"/>
            </a:pPr>
            <a:r>
              <a:rPr lang="en" sz="900">
                <a:solidFill>
                  <a:srgbClr val="FFFF00"/>
                </a:solidFill>
                <a:latin typeface="Verdana"/>
                <a:ea typeface="Verdana"/>
                <a:cs typeface="Verdana"/>
                <a:sym typeface="Verdana"/>
              </a:rPr>
              <a:t>Base de données</a:t>
            </a:r>
            <a:endParaRPr sz="900">
              <a:solidFill>
                <a:srgbClr val="FFFF00"/>
              </a:solidFill>
              <a:latin typeface="Verdana"/>
              <a:ea typeface="Verdana"/>
              <a:cs typeface="Verdana"/>
              <a:sym typeface="Verdana"/>
            </a:endParaRPr>
          </a:p>
          <a:p>
            <a:pPr indent="-171450" lvl="0" marL="228600" rtl="0" algn="l">
              <a:spcBef>
                <a:spcPts val="0"/>
              </a:spcBef>
              <a:spcAft>
                <a:spcPts val="0"/>
              </a:spcAft>
              <a:buClr>
                <a:srgbClr val="FFFF00"/>
              </a:buClr>
              <a:buSzPts val="900"/>
              <a:buFont typeface="Verdana"/>
              <a:buChar char="●"/>
            </a:pPr>
            <a:r>
              <a:rPr lang="en" sz="900">
                <a:solidFill>
                  <a:srgbClr val="FFFF00"/>
                </a:solidFill>
                <a:latin typeface="Verdana"/>
                <a:ea typeface="Verdana"/>
                <a:cs typeface="Verdana"/>
                <a:sym typeface="Verdana"/>
              </a:rPr>
              <a:t>...</a:t>
            </a:r>
            <a:endParaRPr sz="900">
              <a:solidFill>
                <a:srgbClr val="FFFF00"/>
              </a:solidFill>
              <a:latin typeface="Verdana"/>
              <a:ea typeface="Verdana"/>
              <a:cs typeface="Verdana"/>
              <a:sym typeface="Verdana"/>
            </a:endParaRPr>
          </a:p>
        </p:txBody>
      </p:sp>
      <p:sp>
        <p:nvSpPr>
          <p:cNvPr id="218" name="Google Shape;218;gde5d2b565c_0_504"/>
          <p:cNvSpPr txBox="1"/>
          <p:nvPr/>
        </p:nvSpPr>
        <p:spPr>
          <a:xfrm>
            <a:off x="5752025" y="3781300"/>
            <a:ext cx="218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Verdana"/>
                <a:ea typeface="Verdana"/>
                <a:cs typeface="Verdana"/>
                <a:sym typeface="Verdana"/>
              </a:rPr>
              <a:t>Perfectionnement</a:t>
            </a:r>
            <a:r>
              <a:rPr lang="en" sz="900">
                <a:solidFill>
                  <a:schemeClr val="lt1"/>
                </a:solidFill>
                <a:latin typeface="Verdana"/>
                <a:ea typeface="Verdana"/>
                <a:cs typeface="Verdana"/>
                <a:sym typeface="Verdana"/>
              </a:rPr>
              <a:t>:</a:t>
            </a:r>
            <a:endParaRPr sz="900">
              <a:solidFill>
                <a:schemeClr val="lt1"/>
              </a:solidFill>
              <a:latin typeface="Verdana"/>
              <a:ea typeface="Verdana"/>
              <a:cs typeface="Verdana"/>
              <a:sym typeface="Verdana"/>
            </a:endParaRPr>
          </a:p>
          <a:p>
            <a:pPr indent="-171450" lvl="0" marL="228600" rtl="0" algn="l">
              <a:spcBef>
                <a:spcPts val="0"/>
              </a:spcBef>
              <a:spcAft>
                <a:spcPts val="0"/>
              </a:spcAft>
              <a:buClr>
                <a:schemeClr val="lt1"/>
              </a:buClr>
              <a:buSzPts val="900"/>
              <a:buFont typeface="Verdana"/>
              <a:buChar char="●"/>
            </a:pPr>
            <a:r>
              <a:rPr lang="en" sz="900">
                <a:solidFill>
                  <a:schemeClr val="lt1"/>
                </a:solidFill>
                <a:latin typeface="Verdana"/>
                <a:ea typeface="Verdana"/>
                <a:cs typeface="Verdana"/>
                <a:sym typeface="Verdana"/>
              </a:rPr>
              <a:t>Full Stack</a:t>
            </a:r>
            <a:endParaRPr sz="900">
              <a:solidFill>
                <a:schemeClr val="lt1"/>
              </a:solidFill>
              <a:latin typeface="Verdana"/>
              <a:ea typeface="Verdana"/>
              <a:cs typeface="Verdana"/>
              <a:sym typeface="Verdana"/>
            </a:endParaRPr>
          </a:p>
          <a:p>
            <a:pPr indent="-171450" lvl="0" marL="228600" rtl="0" algn="l">
              <a:spcBef>
                <a:spcPts val="0"/>
              </a:spcBef>
              <a:spcAft>
                <a:spcPts val="0"/>
              </a:spcAft>
              <a:buClr>
                <a:schemeClr val="lt1"/>
              </a:buClr>
              <a:buSzPts val="900"/>
              <a:buFont typeface="Verdana"/>
              <a:buChar char="●"/>
            </a:pPr>
            <a:r>
              <a:rPr lang="en" sz="900">
                <a:solidFill>
                  <a:schemeClr val="lt1"/>
                </a:solidFill>
                <a:latin typeface="Verdana"/>
                <a:ea typeface="Verdana"/>
                <a:cs typeface="Verdana"/>
                <a:sym typeface="Verdana"/>
              </a:rPr>
              <a:t>Train the Trainers</a:t>
            </a:r>
            <a:endParaRPr sz="900">
              <a:solidFill>
                <a:schemeClr val="lt1"/>
              </a:solidFill>
              <a:latin typeface="Verdana"/>
              <a:ea typeface="Verdana"/>
              <a:cs typeface="Verdana"/>
              <a:sym typeface="Verdana"/>
            </a:endParaRPr>
          </a:p>
          <a:p>
            <a:pPr indent="-171450" lvl="0" marL="228600" rtl="0" algn="l">
              <a:spcBef>
                <a:spcPts val="0"/>
              </a:spcBef>
              <a:spcAft>
                <a:spcPts val="0"/>
              </a:spcAft>
              <a:buClr>
                <a:schemeClr val="lt1"/>
              </a:buClr>
              <a:buSzPts val="900"/>
              <a:buFont typeface="Verdana"/>
              <a:buChar char="●"/>
            </a:pPr>
            <a:r>
              <a:rPr lang="en" sz="900">
                <a:solidFill>
                  <a:schemeClr val="lt1"/>
                </a:solidFill>
                <a:latin typeface="Verdana"/>
                <a:ea typeface="Verdana"/>
                <a:cs typeface="Verdana"/>
                <a:sym typeface="Verdana"/>
              </a:rPr>
              <a:t>...</a:t>
            </a:r>
            <a:endParaRPr sz="900">
              <a:solidFill>
                <a:schemeClr val="lt1"/>
              </a:solidFill>
              <a:latin typeface="Verdana"/>
              <a:ea typeface="Verdana"/>
              <a:cs typeface="Verdana"/>
              <a:sym typeface="Verdana"/>
            </a:endParaRPr>
          </a:p>
        </p:txBody>
      </p:sp>
      <p:sp>
        <p:nvSpPr>
          <p:cNvPr id="219" name="Google Shape;219;gde5d2b565c_0_504"/>
          <p:cNvSpPr/>
          <p:nvPr/>
        </p:nvSpPr>
        <p:spPr>
          <a:xfrm>
            <a:off x="7782175" y="3308800"/>
            <a:ext cx="4126200" cy="1271400"/>
          </a:xfrm>
          <a:prstGeom prst="roundRect">
            <a:avLst>
              <a:gd fmla="val 16667" name="adj"/>
            </a:avLst>
          </a:prstGeom>
          <a:solidFill>
            <a:srgbClr val="1C458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Verdana"/>
                <a:ea typeface="Verdana"/>
                <a:cs typeface="Verdana"/>
                <a:sym typeface="Verdana"/>
              </a:rPr>
              <a:t>Formations boost ma PME</a:t>
            </a:r>
            <a:endParaRPr b="1">
              <a:solidFill>
                <a:schemeClr val="lt1"/>
              </a:solidFill>
              <a:latin typeface="Verdana"/>
              <a:ea typeface="Verdana"/>
              <a:cs typeface="Verdana"/>
              <a:sym typeface="Verdana"/>
            </a:endParaRPr>
          </a:p>
          <a:p>
            <a:pPr indent="0" lvl="0" marL="0" rtl="0" algn="ctr">
              <a:spcBef>
                <a:spcPts val="0"/>
              </a:spcBef>
              <a:spcAft>
                <a:spcPts val="0"/>
              </a:spcAft>
              <a:buNone/>
            </a:pPr>
            <a:r>
              <a:t/>
            </a:r>
            <a:endParaRPr b="1">
              <a:solidFill>
                <a:schemeClr val="lt1"/>
              </a:solidFill>
              <a:latin typeface="Verdana"/>
              <a:ea typeface="Verdana"/>
              <a:cs typeface="Verdana"/>
              <a:sym typeface="Verdana"/>
            </a:endParaRPr>
          </a:p>
          <a:p>
            <a:pPr indent="0" lvl="0" marL="0" rtl="0" algn="l">
              <a:spcBef>
                <a:spcPts val="0"/>
              </a:spcBef>
              <a:spcAft>
                <a:spcPts val="0"/>
              </a:spcAft>
              <a:buNone/>
            </a:pPr>
            <a:r>
              <a:t/>
            </a:r>
            <a:endParaRPr b="1">
              <a:solidFill>
                <a:schemeClr val="lt1"/>
              </a:solidFill>
              <a:latin typeface="Verdana"/>
              <a:ea typeface="Verdana"/>
              <a:cs typeface="Verdana"/>
              <a:sym typeface="Verdana"/>
            </a:endParaRPr>
          </a:p>
          <a:p>
            <a:pPr indent="0" lvl="0" marL="0" rtl="0" algn="l">
              <a:spcBef>
                <a:spcPts val="0"/>
              </a:spcBef>
              <a:spcAft>
                <a:spcPts val="0"/>
              </a:spcAft>
              <a:buNone/>
            </a:pPr>
            <a:r>
              <a:t/>
            </a:r>
            <a:endParaRPr b="1">
              <a:solidFill>
                <a:schemeClr val="lt1"/>
              </a:solidFill>
              <a:latin typeface="Verdana"/>
              <a:ea typeface="Verdana"/>
              <a:cs typeface="Verdana"/>
              <a:sym typeface="Verdana"/>
            </a:endParaRPr>
          </a:p>
        </p:txBody>
      </p:sp>
      <p:sp>
        <p:nvSpPr>
          <p:cNvPr id="220" name="Google Shape;220;gde5d2b565c_0_504"/>
          <p:cNvSpPr txBox="1"/>
          <p:nvPr/>
        </p:nvSpPr>
        <p:spPr>
          <a:xfrm>
            <a:off x="8334275" y="3552700"/>
            <a:ext cx="2872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lt1"/>
              </a:solidFill>
              <a:latin typeface="Verdana"/>
              <a:ea typeface="Verdana"/>
              <a:cs typeface="Verdana"/>
              <a:sym typeface="Verdana"/>
            </a:endParaRPr>
          </a:p>
          <a:p>
            <a:pPr indent="-171450" lvl="0" marL="228600" rtl="0" algn="l">
              <a:spcBef>
                <a:spcPts val="0"/>
              </a:spcBef>
              <a:spcAft>
                <a:spcPts val="0"/>
              </a:spcAft>
              <a:buClr>
                <a:schemeClr val="lt1"/>
              </a:buClr>
              <a:buSzPts val="900"/>
              <a:buFont typeface="Verdana"/>
              <a:buChar char="●"/>
            </a:pPr>
            <a:r>
              <a:rPr lang="en" sz="900">
                <a:solidFill>
                  <a:schemeClr val="lt1"/>
                </a:solidFill>
                <a:latin typeface="Verdana"/>
                <a:ea typeface="Verdana"/>
                <a:cs typeface="Verdana"/>
                <a:sym typeface="Verdana"/>
              </a:rPr>
              <a:t>Formation bureaucratique</a:t>
            </a:r>
            <a:endParaRPr sz="900">
              <a:solidFill>
                <a:schemeClr val="lt1"/>
              </a:solidFill>
              <a:latin typeface="Verdana"/>
              <a:ea typeface="Verdana"/>
              <a:cs typeface="Verdana"/>
              <a:sym typeface="Verdana"/>
            </a:endParaRPr>
          </a:p>
          <a:p>
            <a:pPr indent="-171450" lvl="0" marL="228600" rtl="0" algn="l">
              <a:spcBef>
                <a:spcPts val="0"/>
              </a:spcBef>
              <a:spcAft>
                <a:spcPts val="0"/>
              </a:spcAft>
              <a:buClr>
                <a:schemeClr val="lt1"/>
              </a:buClr>
              <a:buSzPts val="900"/>
              <a:buFont typeface="Verdana"/>
              <a:buChar char="●"/>
            </a:pPr>
            <a:r>
              <a:rPr lang="en" sz="900">
                <a:solidFill>
                  <a:schemeClr val="lt1"/>
                </a:solidFill>
                <a:latin typeface="Verdana"/>
                <a:ea typeface="Verdana"/>
                <a:cs typeface="Verdana"/>
                <a:sym typeface="Verdana"/>
              </a:rPr>
              <a:t>Formation “Je gère mon équipe”</a:t>
            </a:r>
            <a:endParaRPr sz="900">
              <a:solidFill>
                <a:schemeClr val="lt1"/>
              </a:solidFill>
              <a:latin typeface="Verdana"/>
              <a:ea typeface="Verdana"/>
              <a:cs typeface="Verdana"/>
              <a:sym typeface="Verdana"/>
            </a:endParaRPr>
          </a:p>
          <a:p>
            <a:pPr indent="-171450" lvl="0" marL="228600" rtl="0" algn="l">
              <a:spcBef>
                <a:spcPts val="0"/>
              </a:spcBef>
              <a:spcAft>
                <a:spcPts val="0"/>
              </a:spcAft>
              <a:buClr>
                <a:schemeClr val="lt1"/>
              </a:buClr>
              <a:buSzPts val="900"/>
              <a:buFont typeface="Verdana"/>
              <a:buChar char="●"/>
            </a:pPr>
            <a:r>
              <a:rPr lang="en" sz="900">
                <a:solidFill>
                  <a:schemeClr val="lt1"/>
                </a:solidFill>
                <a:latin typeface="Verdana"/>
                <a:ea typeface="Verdana"/>
                <a:cs typeface="Verdana"/>
                <a:sym typeface="Verdana"/>
              </a:rPr>
              <a:t>Marketing digital &amp; web marketing</a:t>
            </a:r>
            <a:endParaRPr sz="900">
              <a:solidFill>
                <a:schemeClr val="lt1"/>
              </a:solidFill>
              <a:latin typeface="Verdana"/>
              <a:ea typeface="Verdana"/>
              <a:cs typeface="Verdana"/>
              <a:sym typeface="Verdana"/>
            </a:endParaRPr>
          </a:p>
          <a:p>
            <a:pPr indent="-171450" lvl="0" marL="228600" rtl="0" algn="l">
              <a:spcBef>
                <a:spcPts val="0"/>
              </a:spcBef>
              <a:spcAft>
                <a:spcPts val="0"/>
              </a:spcAft>
              <a:buClr>
                <a:schemeClr val="lt1"/>
              </a:buClr>
              <a:buSzPts val="900"/>
              <a:buFont typeface="Verdana"/>
              <a:buChar char="●"/>
            </a:pPr>
            <a:r>
              <a:rPr lang="en" sz="900">
                <a:solidFill>
                  <a:schemeClr val="lt1"/>
                </a:solidFill>
                <a:latin typeface="Verdana"/>
                <a:ea typeface="Verdana"/>
                <a:cs typeface="Verdana"/>
                <a:sym typeface="Verdana"/>
              </a:rPr>
              <a:t>Ventes en ligne et hors ligne</a:t>
            </a:r>
            <a:endParaRPr sz="900">
              <a:solidFill>
                <a:schemeClr val="lt1"/>
              </a:solidFill>
              <a:latin typeface="Verdana"/>
              <a:ea typeface="Verdana"/>
              <a:cs typeface="Verdana"/>
              <a:sym typeface="Verdana"/>
            </a:endParaRPr>
          </a:p>
          <a:p>
            <a:pPr indent="-171450" lvl="0" marL="228600" rtl="0" algn="l">
              <a:spcBef>
                <a:spcPts val="0"/>
              </a:spcBef>
              <a:spcAft>
                <a:spcPts val="0"/>
              </a:spcAft>
              <a:buClr>
                <a:schemeClr val="lt1"/>
              </a:buClr>
              <a:buSzPts val="900"/>
              <a:buFont typeface="Verdana"/>
              <a:buChar char="●"/>
            </a:pPr>
            <a:r>
              <a:rPr lang="en" sz="900">
                <a:solidFill>
                  <a:schemeClr val="lt1"/>
                </a:solidFill>
                <a:latin typeface="Verdana"/>
                <a:ea typeface="Verdana"/>
                <a:cs typeface="Verdana"/>
                <a:sym typeface="Verdana"/>
              </a:rPr>
              <a:t>...</a:t>
            </a:r>
            <a:endParaRPr sz="900">
              <a:solidFill>
                <a:schemeClr val="lt1"/>
              </a:solidFill>
              <a:latin typeface="Verdana"/>
              <a:ea typeface="Verdana"/>
              <a:cs typeface="Verdana"/>
              <a:sym typeface="Verdana"/>
            </a:endParaRPr>
          </a:p>
        </p:txBody>
      </p:sp>
      <p:sp>
        <p:nvSpPr>
          <p:cNvPr id="221" name="Google Shape;221;gde5d2b565c_0_504"/>
          <p:cNvSpPr/>
          <p:nvPr/>
        </p:nvSpPr>
        <p:spPr>
          <a:xfrm>
            <a:off x="3447325" y="5096400"/>
            <a:ext cx="2060400" cy="1271400"/>
          </a:xfrm>
          <a:prstGeom prst="roundRect">
            <a:avLst>
              <a:gd fmla="val 16667" name="adj"/>
            </a:avLst>
          </a:prstGeom>
          <a:solidFill>
            <a:srgbClr val="1C458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Verdana"/>
                <a:ea typeface="Verdana"/>
                <a:cs typeface="Verdana"/>
                <a:sym typeface="Verdana"/>
              </a:rPr>
              <a:t>La Fabrique à projets des services internes</a:t>
            </a:r>
            <a:endParaRPr b="1">
              <a:solidFill>
                <a:schemeClr val="lt1"/>
              </a:solidFill>
              <a:latin typeface="Verdana"/>
              <a:ea typeface="Verdana"/>
              <a:cs typeface="Verdana"/>
              <a:sym typeface="Verdana"/>
            </a:endParaRPr>
          </a:p>
        </p:txBody>
      </p:sp>
      <p:sp>
        <p:nvSpPr>
          <p:cNvPr id="222" name="Google Shape;222;gde5d2b565c_0_504"/>
          <p:cNvSpPr/>
          <p:nvPr/>
        </p:nvSpPr>
        <p:spPr>
          <a:xfrm>
            <a:off x="5688300" y="5096400"/>
            <a:ext cx="1992600" cy="1271400"/>
          </a:xfrm>
          <a:prstGeom prst="roundRect">
            <a:avLst>
              <a:gd fmla="val 16667" name="adj"/>
            </a:avLst>
          </a:prstGeom>
          <a:solidFill>
            <a:srgbClr val="1C458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Verdana"/>
                <a:ea typeface="Verdana"/>
                <a:cs typeface="Verdana"/>
                <a:sym typeface="Verdana"/>
              </a:rPr>
              <a:t>Programme Croissance des Pépites et des Champions</a:t>
            </a:r>
            <a:endParaRPr b="1">
              <a:solidFill>
                <a:schemeClr val="lt1"/>
              </a:solidFill>
              <a:latin typeface="Verdana"/>
              <a:ea typeface="Verdana"/>
              <a:cs typeface="Verdana"/>
              <a:sym typeface="Verdana"/>
            </a:endParaRPr>
          </a:p>
        </p:txBody>
      </p:sp>
      <p:sp>
        <p:nvSpPr>
          <p:cNvPr id="223" name="Google Shape;223;gde5d2b565c_0_504"/>
          <p:cNvSpPr/>
          <p:nvPr/>
        </p:nvSpPr>
        <p:spPr>
          <a:xfrm>
            <a:off x="7823375" y="5096400"/>
            <a:ext cx="1992600" cy="1271400"/>
          </a:xfrm>
          <a:prstGeom prst="roundRect">
            <a:avLst>
              <a:gd fmla="val 16667" name="adj"/>
            </a:avLst>
          </a:prstGeom>
          <a:solidFill>
            <a:srgbClr val="1C458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Verdana"/>
                <a:ea typeface="Verdana"/>
                <a:cs typeface="Verdana"/>
                <a:sym typeface="Verdana"/>
              </a:rPr>
              <a:t>Programme d’incubation et d’accélération</a:t>
            </a:r>
            <a:endParaRPr b="1">
              <a:solidFill>
                <a:schemeClr val="lt1"/>
              </a:solidFill>
              <a:latin typeface="Verdana"/>
              <a:ea typeface="Verdana"/>
              <a:cs typeface="Verdana"/>
              <a:sym typeface="Verdana"/>
            </a:endParaRPr>
          </a:p>
        </p:txBody>
      </p:sp>
      <p:sp>
        <p:nvSpPr>
          <p:cNvPr id="224" name="Google Shape;224;gde5d2b565c_0_504"/>
          <p:cNvSpPr/>
          <p:nvPr/>
        </p:nvSpPr>
        <p:spPr>
          <a:xfrm>
            <a:off x="9958450" y="5096400"/>
            <a:ext cx="1992600" cy="1271400"/>
          </a:xfrm>
          <a:prstGeom prst="roundRect">
            <a:avLst>
              <a:gd fmla="val 16667" name="adj"/>
            </a:avLst>
          </a:prstGeom>
          <a:solidFill>
            <a:srgbClr val="1C458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00"/>
                </a:solidFill>
                <a:latin typeface="Verdana"/>
                <a:ea typeface="Verdana"/>
                <a:cs typeface="Verdana"/>
                <a:sym typeface="Verdana"/>
              </a:rPr>
              <a:t>Support à la levée de fonds</a:t>
            </a:r>
            <a:endParaRPr b="1">
              <a:solidFill>
                <a:srgbClr val="FFFF00"/>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gde5d2b565c_0_884"/>
          <p:cNvPicPr preferRelativeResize="0"/>
          <p:nvPr/>
        </p:nvPicPr>
        <p:blipFill rotWithShape="1">
          <a:blip r:embed="rId3">
            <a:alphaModFix/>
          </a:blip>
          <a:srcRect b="0" l="0" r="0" t="0"/>
          <a:stretch/>
        </p:blipFill>
        <p:spPr>
          <a:xfrm>
            <a:off x="7126934" y="66967"/>
            <a:ext cx="4638869" cy="2280333"/>
          </a:xfrm>
          <a:prstGeom prst="rect">
            <a:avLst/>
          </a:prstGeom>
          <a:noFill/>
          <a:ln>
            <a:noFill/>
          </a:ln>
        </p:spPr>
      </p:pic>
      <p:pic>
        <p:nvPicPr>
          <p:cNvPr id="230" name="Google Shape;230;gde5d2b565c_0_884"/>
          <p:cNvPicPr preferRelativeResize="0"/>
          <p:nvPr/>
        </p:nvPicPr>
        <p:blipFill rotWithShape="1">
          <a:blip r:embed="rId4">
            <a:alphaModFix/>
          </a:blip>
          <a:srcRect b="0" l="0" r="0" t="0"/>
          <a:stretch/>
        </p:blipFill>
        <p:spPr>
          <a:xfrm>
            <a:off x="284234" y="3223433"/>
            <a:ext cx="5910668" cy="3312675"/>
          </a:xfrm>
          <a:prstGeom prst="rect">
            <a:avLst/>
          </a:prstGeom>
          <a:noFill/>
          <a:ln>
            <a:noFill/>
          </a:ln>
        </p:spPr>
      </p:pic>
      <p:sp>
        <p:nvSpPr>
          <p:cNvPr id="231" name="Google Shape;231;gde5d2b565c_0_884"/>
          <p:cNvSpPr/>
          <p:nvPr/>
        </p:nvSpPr>
        <p:spPr>
          <a:xfrm>
            <a:off x="967375" y="185675"/>
            <a:ext cx="5471700" cy="13536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 sz="3733">
                <a:solidFill>
                  <a:schemeClr val="dk1"/>
                </a:solidFill>
                <a:latin typeface="Verdana"/>
                <a:ea typeface="Verdana"/>
                <a:cs typeface="Verdana"/>
                <a:sym typeface="Verdana"/>
              </a:rPr>
              <a:t>Service </a:t>
            </a:r>
            <a:r>
              <a:rPr b="1" i="1" lang="en" sz="3733">
                <a:solidFill>
                  <a:schemeClr val="dk1"/>
                </a:solidFill>
                <a:latin typeface="Verdana"/>
                <a:ea typeface="Verdana"/>
                <a:cs typeface="Verdana"/>
                <a:sym typeface="Verdana"/>
              </a:rPr>
              <a:t>Agence digitale ouverte</a:t>
            </a:r>
            <a:endParaRPr sz="1867">
              <a:solidFill>
                <a:schemeClr val="dk1"/>
              </a:solidFill>
              <a:latin typeface="Verdana"/>
              <a:ea typeface="Verdana"/>
              <a:cs typeface="Verdana"/>
              <a:sym typeface="Verdana"/>
            </a:endParaRPr>
          </a:p>
        </p:txBody>
      </p:sp>
      <p:sp>
        <p:nvSpPr>
          <p:cNvPr id="232" name="Google Shape;232;gde5d2b565c_0_884"/>
          <p:cNvSpPr txBox="1"/>
          <p:nvPr/>
        </p:nvSpPr>
        <p:spPr>
          <a:xfrm>
            <a:off x="6498400" y="2169500"/>
            <a:ext cx="5328900" cy="3607800"/>
          </a:xfrm>
          <a:prstGeom prst="rect">
            <a:avLst/>
          </a:prstGeom>
          <a:noFill/>
          <a:ln>
            <a:noFill/>
          </a:ln>
        </p:spPr>
        <p:txBody>
          <a:bodyPr anchorCtr="0" anchor="t" bIns="121900" lIns="121900" spcFirstLastPara="1" rIns="121900" wrap="square" tIns="121900">
            <a:spAutoFit/>
          </a:bodyPr>
          <a:lstStyle/>
          <a:p>
            <a:pPr indent="0" lvl="0" marL="0" marR="0" rtl="0" algn="just">
              <a:lnSpc>
                <a:spcPct val="115000"/>
              </a:lnSpc>
              <a:spcBef>
                <a:spcPts val="0"/>
              </a:spcBef>
              <a:spcAft>
                <a:spcPts val="0"/>
              </a:spcAft>
              <a:buNone/>
            </a:pPr>
            <a:r>
              <a:rPr lang="en" sz="1600" u="sng">
                <a:solidFill>
                  <a:schemeClr val="dk1"/>
                </a:solidFill>
                <a:latin typeface="Verdana"/>
                <a:ea typeface="Verdana"/>
                <a:cs typeface="Verdana"/>
                <a:sym typeface="Verdana"/>
              </a:rPr>
              <a:t>Pour qui ?</a:t>
            </a:r>
            <a:endParaRPr sz="1600" u="sng">
              <a:solidFill>
                <a:schemeClr val="dk1"/>
              </a:solidFill>
              <a:latin typeface="Verdana"/>
              <a:ea typeface="Verdana"/>
              <a:cs typeface="Verdana"/>
              <a:sym typeface="Verdana"/>
            </a:endParaRPr>
          </a:p>
          <a:p>
            <a:pPr indent="0" lvl="0" marL="0" marR="0" rtl="0" algn="just">
              <a:lnSpc>
                <a:spcPct val="115000"/>
              </a:lnSpc>
              <a:spcBef>
                <a:spcPts val="0"/>
              </a:spcBef>
              <a:spcAft>
                <a:spcPts val="0"/>
              </a:spcAft>
              <a:buNone/>
            </a:pPr>
            <a:r>
              <a:rPr lang="en" sz="1600">
                <a:solidFill>
                  <a:schemeClr val="dk1"/>
                </a:solidFill>
                <a:latin typeface="Verdana"/>
                <a:ea typeface="Verdana"/>
                <a:cs typeface="Verdana"/>
                <a:sym typeface="Verdana"/>
              </a:rPr>
              <a:t>Les entreprises en recherche de développement et de transformation digitale.</a:t>
            </a:r>
            <a:endParaRPr sz="1600">
              <a:solidFill>
                <a:schemeClr val="dk1"/>
              </a:solidFill>
              <a:latin typeface="Verdana"/>
              <a:ea typeface="Verdana"/>
              <a:cs typeface="Verdana"/>
              <a:sym typeface="Verdana"/>
            </a:endParaRPr>
          </a:p>
          <a:p>
            <a:pPr indent="0" lvl="0" marL="0" marR="0" rtl="0" algn="just">
              <a:lnSpc>
                <a:spcPct val="115000"/>
              </a:lnSpc>
              <a:spcBef>
                <a:spcPts val="0"/>
              </a:spcBef>
              <a:spcAft>
                <a:spcPts val="0"/>
              </a:spcAft>
              <a:buNone/>
            </a:pPr>
            <a:r>
              <a:rPr lang="en" sz="1600">
                <a:solidFill>
                  <a:schemeClr val="dk1"/>
                </a:solidFill>
                <a:latin typeface="Verdana"/>
                <a:ea typeface="Verdana"/>
                <a:cs typeface="Verdana"/>
                <a:sym typeface="Verdana"/>
              </a:rPr>
              <a:t>Les experts du digital en recherche de clients et d’appuis à la gestion de prestations. </a:t>
            </a:r>
            <a:endParaRPr sz="1600">
              <a:solidFill>
                <a:schemeClr val="dk1"/>
              </a:solidFill>
              <a:latin typeface="Verdana"/>
              <a:ea typeface="Verdana"/>
              <a:cs typeface="Verdana"/>
              <a:sym typeface="Verdana"/>
            </a:endParaRPr>
          </a:p>
          <a:p>
            <a:pPr indent="0" lvl="0" marL="0" marR="0" rtl="0" algn="just">
              <a:lnSpc>
                <a:spcPct val="115000"/>
              </a:lnSpc>
              <a:spcBef>
                <a:spcPts val="0"/>
              </a:spcBef>
              <a:spcAft>
                <a:spcPts val="0"/>
              </a:spcAft>
              <a:buNone/>
            </a:pPr>
            <a:r>
              <a:t/>
            </a:r>
            <a:endParaRPr sz="1600">
              <a:solidFill>
                <a:schemeClr val="dk1"/>
              </a:solidFill>
              <a:latin typeface="Verdana"/>
              <a:ea typeface="Verdana"/>
              <a:cs typeface="Verdana"/>
              <a:sym typeface="Verdana"/>
            </a:endParaRPr>
          </a:p>
          <a:p>
            <a:pPr indent="0" lvl="0" marL="0" marR="0" rtl="0" algn="just">
              <a:lnSpc>
                <a:spcPct val="115000"/>
              </a:lnSpc>
              <a:spcBef>
                <a:spcPts val="0"/>
              </a:spcBef>
              <a:spcAft>
                <a:spcPts val="0"/>
              </a:spcAft>
              <a:buNone/>
            </a:pPr>
            <a:r>
              <a:rPr lang="en" sz="1600" u="sng">
                <a:solidFill>
                  <a:schemeClr val="dk1"/>
                </a:solidFill>
                <a:latin typeface="Verdana"/>
                <a:ea typeface="Verdana"/>
                <a:cs typeface="Verdana"/>
                <a:sym typeface="Verdana"/>
              </a:rPr>
              <a:t>Comment ?</a:t>
            </a:r>
            <a:endParaRPr sz="1600" u="sng">
              <a:solidFill>
                <a:schemeClr val="dk1"/>
              </a:solidFill>
              <a:latin typeface="Verdana"/>
              <a:ea typeface="Verdana"/>
              <a:cs typeface="Verdana"/>
              <a:sym typeface="Verdana"/>
            </a:endParaRPr>
          </a:p>
          <a:p>
            <a:pPr indent="0" lvl="0" marL="0" marR="0" rtl="0" algn="just">
              <a:lnSpc>
                <a:spcPct val="115000"/>
              </a:lnSpc>
              <a:spcBef>
                <a:spcPts val="0"/>
              </a:spcBef>
              <a:spcAft>
                <a:spcPts val="0"/>
              </a:spcAft>
              <a:buNone/>
            </a:pPr>
            <a:r>
              <a:rPr lang="en" sz="1600">
                <a:solidFill>
                  <a:schemeClr val="dk1"/>
                </a:solidFill>
                <a:latin typeface="Verdana"/>
                <a:ea typeface="Verdana"/>
                <a:cs typeface="Verdana"/>
                <a:sym typeface="Verdana"/>
              </a:rPr>
              <a:t>Une plateforme web à accès freemium, une équipe dédiée, des méthodes de gestion de projet et d’évaluation de prestataires.</a:t>
            </a:r>
            <a:endParaRPr sz="1600">
              <a:solidFill>
                <a:schemeClr val="dk1"/>
              </a:solidFill>
              <a:latin typeface="Verdana"/>
              <a:ea typeface="Verdana"/>
              <a:cs typeface="Verdana"/>
              <a:sym typeface="Verdana"/>
            </a:endParaRPr>
          </a:p>
          <a:p>
            <a:pPr indent="0" lvl="0" marL="0" marR="0" rtl="0" algn="just">
              <a:lnSpc>
                <a:spcPct val="115000"/>
              </a:lnSpc>
              <a:spcBef>
                <a:spcPts val="0"/>
              </a:spcBef>
              <a:spcAft>
                <a:spcPts val="0"/>
              </a:spcAft>
              <a:buNone/>
            </a:pPr>
            <a:r>
              <a:t/>
            </a:r>
            <a:endParaRPr sz="1600" u="sng">
              <a:solidFill>
                <a:schemeClr val="dk1"/>
              </a:solidFill>
              <a:latin typeface="Verdana"/>
              <a:ea typeface="Verdana"/>
              <a:cs typeface="Verdana"/>
              <a:sym typeface="Verdana"/>
            </a:endParaRPr>
          </a:p>
          <a:p>
            <a:pPr indent="0" lvl="0" marL="0" marR="0" rtl="0" algn="just">
              <a:spcBef>
                <a:spcPts val="0"/>
              </a:spcBef>
              <a:spcAft>
                <a:spcPts val="0"/>
              </a:spcAft>
              <a:buNone/>
            </a:pPr>
            <a:r>
              <a:t/>
            </a:r>
            <a:endParaRPr i="1" sz="1600">
              <a:solidFill>
                <a:schemeClr val="dk1"/>
              </a:solidFill>
              <a:latin typeface="Lato"/>
              <a:ea typeface="Lato"/>
              <a:cs typeface="Lato"/>
              <a:sym typeface="Lato"/>
            </a:endParaRPr>
          </a:p>
        </p:txBody>
      </p:sp>
      <p:sp>
        <p:nvSpPr>
          <p:cNvPr id="233" name="Google Shape;233;gde5d2b565c_0_884"/>
          <p:cNvSpPr/>
          <p:nvPr/>
        </p:nvSpPr>
        <p:spPr>
          <a:xfrm>
            <a:off x="88125" y="66975"/>
            <a:ext cx="1295700" cy="900600"/>
          </a:xfrm>
          <a:prstGeom prst="roundRect">
            <a:avLst>
              <a:gd fmla="val 16667" name="adj"/>
            </a:avLst>
          </a:prstGeom>
          <a:solidFill>
            <a:srgbClr val="1C458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Verdana"/>
                <a:ea typeface="Verdana"/>
                <a:cs typeface="Verdana"/>
                <a:sym typeface="Verdana"/>
              </a:rPr>
              <a:t>INNOVATION &amp; MATURITÉ DIGITALE</a:t>
            </a:r>
            <a:endParaRPr b="1" sz="1000">
              <a:solidFill>
                <a:schemeClr val="lt1"/>
              </a:solidFill>
              <a:latin typeface="Verdana"/>
              <a:ea typeface="Verdana"/>
              <a:cs typeface="Verdana"/>
              <a:sym typeface="Verdana"/>
            </a:endParaRPr>
          </a:p>
        </p:txBody>
      </p:sp>
      <p:sp>
        <p:nvSpPr>
          <p:cNvPr id="234" name="Google Shape;234;gde5d2b565c_0_884"/>
          <p:cNvSpPr txBox="1"/>
          <p:nvPr/>
        </p:nvSpPr>
        <p:spPr>
          <a:xfrm>
            <a:off x="284225" y="1463075"/>
            <a:ext cx="5626200" cy="162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67">
                <a:solidFill>
                  <a:schemeClr val="dk1"/>
                </a:solidFill>
                <a:latin typeface="Verdana"/>
                <a:ea typeface="Verdana"/>
                <a:cs typeface="Verdana"/>
                <a:sym typeface="Verdana"/>
              </a:rPr>
              <a:t>L’agence agira comme une plateforme de “matching” entre des profils experts du digital, et les entreprises souhaitant faire appel à ces prestataires. Elle pourra jouer le rôle de coordinateur des projets. </a:t>
            </a:r>
            <a:endParaRPr sz="1867">
              <a:solidFill>
                <a:schemeClr val="dk1"/>
              </a:solidFill>
              <a:latin typeface="Verdana"/>
              <a:ea typeface="Verdana"/>
              <a:cs typeface="Verdana"/>
              <a:sym typeface="Verdana"/>
            </a:endParaRPr>
          </a:p>
        </p:txBody>
      </p:sp>
      <p:sp>
        <p:nvSpPr>
          <p:cNvPr id="235" name="Google Shape;235;gde5d2b565c_0_884"/>
          <p:cNvSpPr/>
          <p:nvPr/>
        </p:nvSpPr>
        <p:spPr>
          <a:xfrm>
            <a:off x="6565800" y="5236500"/>
            <a:ext cx="5626200" cy="1621500"/>
          </a:xfrm>
          <a:prstGeom prst="rect">
            <a:avLst/>
          </a:prstGeom>
          <a:solidFill>
            <a:srgbClr val="58CFA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Lato"/>
                <a:ea typeface="Lato"/>
                <a:cs typeface="Lato"/>
                <a:sym typeface="Lato"/>
              </a:rPr>
              <a:t>CIBLE : </a:t>
            </a:r>
            <a:endParaRPr b="1" i="0" sz="11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Lato"/>
              <a:ea typeface="Lato"/>
              <a:cs typeface="Lato"/>
              <a:sym typeface="Lato"/>
            </a:endParaRPr>
          </a:p>
          <a:p>
            <a:pPr indent="-285750" lvl="0" marL="285750" marR="0" rtl="0" algn="l">
              <a:lnSpc>
                <a:spcPct val="100000"/>
              </a:lnSpc>
              <a:spcBef>
                <a:spcPts val="0"/>
              </a:spcBef>
              <a:spcAft>
                <a:spcPts val="0"/>
              </a:spcAft>
              <a:buClr>
                <a:srgbClr val="FFFFFF"/>
              </a:buClr>
              <a:buSzPts val="1100"/>
              <a:buFont typeface="Arial"/>
              <a:buChar char="-"/>
            </a:pPr>
            <a:r>
              <a:rPr b="1" i="0" lang="en" sz="1100" u="none" cap="none" strike="noStrike">
                <a:solidFill>
                  <a:srgbClr val="FFFFFF"/>
                </a:solidFill>
                <a:latin typeface="Lato"/>
                <a:ea typeface="Lato"/>
                <a:cs typeface="Lato"/>
                <a:sym typeface="Lato"/>
              </a:rPr>
              <a:t>30 PME </a:t>
            </a:r>
            <a:r>
              <a:rPr b="0" i="0" lang="en" sz="1100" u="none" cap="none" strike="noStrike">
                <a:solidFill>
                  <a:srgbClr val="FFFFFF"/>
                </a:solidFill>
                <a:latin typeface="Lato"/>
                <a:ea typeface="Lato"/>
                <a:cs typeface="Lato"/>
                <a:sym typeface="Lato"/>
              </a:rPr>
              <a:t>accompagnées par an (en direct et via des projets)</a:t>
            </a:r>
            <a:endParaRPr b="0" i="0" sz="1100" u="none" cap="none" strike="noStrike">
              <a:solidFill>
                <a:srgbClr val="FFFFFF"/>
              </a:solidFill>
              <a:latin typeface="Lato"/>
              <a:ea typeface="Lato"/>
              <a:cs typeface="Lato"/>
              <a:sym typeface="Lato"/>
            </a:endParaRPr>
          </a:p>
          <a:p>
            <a:pPr indent="-285750" lvl="0" marL="285750" marR="0" rtl="0" algn="l">
              <a:lnSpc>
                <a:spcPct val="100000"/>
              </a:lnSpc>
              <a:spcBef>
                <a:spcPts val="0"/>
              </a:spcBef>
              <a:spcAft>
                <a:spcPts val="0"/>
              </a:spcAft>
              <a:buClr>
                <a:srgbClr val="FFFFFF"/>
              </a:buClr>
              <a:buSzPts val="1100"/>
              <a:buFont typeface="Arial"/>
              <a:buChar char="-"/>
            </a:pPr>
            <a:r>
              <a:rPr b="0" i="0" lang="en" sz="1100" u="none" cap="none" strike="noStrike">
                <a:solidFill>
                  <a:srgbClr val="FFFFFF"/>
                </a:solidFill>
                <a:latin typeface="Lato"/>
                <a:ea typeface="Lato"/>
                <a:cs typeface="Lato"/>
                <a:sym typeface="Lato"/>
              </a:rPr>
              <a:t>Digitalisation de secteurs prioritaires - </a:t>
            </a:r>
            <a:r>
              <a:rPr b="1" i="0" lang="en" sz="1100" u="none" cap="none" strike="noStrike">
                <a:solidFill>
                  <a:srgbClr val="FFFFFF"/>
                </a:solidFill>
                <a:latin typeface="Lato"/>
                <a:ea typeface="Lato"/>
                <a:cs typeface="Lato"/>
                <a:sym typeface="Lato"/>
              </a:rPr>
              <a:t>Agriculture, Gestion des déchets, BTP</a:t>
            </a:r>
            <a:endParaRPr b="1" i="0" sz="1100" u="none" cap="none" strike="noStrike">
              <a:solidFill>
                <a:srgbClr val="FFFFFF"/>
              </a:solidFill>
              <a:latin typeface="Lato"/>
              <a:ea typeface="Lato"/>
              <a:cs typeface="Lato"/>
              <a:sym typeface="Lato"/>
            </a:endParaRPr>
          </a:p>
          <a:p>
            <a:pPr indent="-285750" lvl="0" marL="285750" marR="0" rtl="0" algn="l">
              <a:lnSpc>
                <a:spcPct val="100000"/>
              </a:lnSpc>
              <a:spcBef>
                <a:spcPts val="0"/>
              </a:spcBef>
              <a:spcAft>
                <a:spcPts val="0"/>
              </a:spcAft>
              <a:buClr>
                <a:srgbClr val="FFFFFF"/>
              </a:buClr>
              <a:buSzPts val="1100"/>
              <a:buFont typeface="Arial"/>
              <a:buChar char="-"/>
            </a:pPr>
            <a:r>
              <a:rPr b="1" i="0" lang="en" sz="1100" u="none" cap="none" strike="noStrike">
                <a:solidFill>
                  <a:srgbClr val="FFFFFF"/>
                </a:solidFill>
                <a:latin typeface="Lato"/>
                <a:ea typeface="Lato"/>
                <a:cs typeface="Lato"/>
                <a:sym typeface="Lato"/>
              </a:rPr>
              <a:t>15 experts </a:t>
            </a:r>
            <a:r>
              <a:rPr b="0" i="0" lang="en" sz="1100" u="none" cap="none" strike="noStrike">
                <a:solidFill>
                  <a:srgbClr val="FFFFFF"/>
                </a:solidFill>
                <a:latin typeface="Lato"/>
                <a:ea typeface="Lato"/>
                <a:cs typeface="Lato"/>
                <a:sym typeface="Lato"/>
              </a:rPr>
              <a:t>identifiés et soutenus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9"/>
          <p:cNvPicPr preferRelativeResize="0"/>
          <p:nvPr/>
        </p:nvPicPr>
        <p:blipFill rotWithShape="1">
          <a:blip r:embed="rId3">
            <a:alphaModFix/>
          </a:blip>
          <a:srcRect b="0" l="0" r="0" t="0"/>
          <a:stretch/>
        </p:blipFill>
        <p:spPr>
          <a:xfrm>
            <a:off x="6842614" y="119661"/>
            <a:ext cx="5179919" cy="2546308"/>
          </a:xfrm>
          <a:prstGeom prst="rect">
            <a:avLst/>
          </a:prstGeom>
          <a:noFill/>
          <a:ln>
            <a:noFill/>
          </a:ln>
        </p:spPr>
      </p:pic>
      <p:sp>
        <p:nvSpPr>
          <p:cNvPr id="241" name="Google Shape;241;p9"/>
          <p:cNvSpPr txBox="1"/>
          <p:nvPr/>
        </p:nvSpPr>
        <p:spPr>
          <a:xfrm>
            <a:off x="6197700" y="2972750"/>
            <a:ext cx="5994300" cy="41940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lang="en" sz="1733" u="sng">
                <a:solidFill>
                  <a:srgbClr val="000000"/>
                </a:solidFill>
                <a:latin typeface="Lato"/>
                <a:ea typeface="Lato"/>
                <a:cs typeface="Lato"/>
                <a:sym typeface="Lato"/>
              </a:rPr>
              <a:t>Pour qui?</a:t>
            </a:r>
            <a:endParaRPr sz="1733" u="sng">
              <a:solidFill>
                <a:srgbClr val="000000"/>
              </a:solidFill>
              <a:latin typeface="Lato"/>
              <a:ea typeface="Lato"/>
              <a:cs typeface="Lato"/>
              <a:sym typeface="Lato"/>
            </a:endParaRPr>
          </a:p>
          <a:p>
            <a:pPr indent="0" lvl="0" marL="0" marR="0" rtl="0" algn="l">
              <a:lnSpc>
                <a:spcPct val="115000"/>
              </a:lnSpc>
              <a:spcBef>
                <a:spcPts val="0"/>
              </a:spcBef>
              <a:spcAft>
                <a:spcPts val="0"/>
              </a:spcAft>
              <a:buSzPts val="1100"/>
              <a:buNone/>
            </a:pPr>
            <a:r>
              <a:rPr lang="en" sz="1733">
                <a:latin typeface="Lato"/>
                <a:ea typeface="Lato"/>
                <a:cs typeface="Lato"/>
                <a:sym typeface="Lato"/>
              </a:rPr>
              <a:t>Les banques, grandes entreprises, bailleurs de fonds, ptf, gouvernements et autorités publiques, etc. </a:t>
            </a:r>
            <a:endParaRPr sz="1733">
              <a:latin typeface="Lato"/>
              <a:ea typeface="Lato"/>
              <a:cs typeface="Lato"/>
              <a:sym typeface="Lato"/>
            </a:endParaRPr>
          </a:p>
          <a:p>
            <a:pPr indent="0" lvl="0" marL="0" marR="0" rtl="0" algn="l">
              <a:lnSpc>
                <a:spcPct val="115000"/>
              </a:lnSpc>
              <a:spcBef>
                <a:spcPts val="0"/>
              </a:spcBef>
              <a:spcAft>
                <a:spcPts val="0"/>
              </a:spcAft>
              <a:buNone/>
            </a:pPr>
            <a:r>
              <a:t/>
            </a:r>
            <a:endParaRPr sz="1733">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rPr lang="en" sz="1733" u="sng">
                <a:solidFill>
                  <a:srgbClr val="000000"/>
                </a:solidFill>
                <a:latin typeface="Lato"/>
                <a:ea typeface="Lato"/>
                <a:cs typeface="Lato"/>
                <a:sym typeface="Lato"/>
              </a:rPr>
              <a:t>Comment?</a:t>
            </a:r>
            <a:endParaRPr sz="1733" u="sng">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rPr lang="en" sz="1733">
                <a:latin typeface="Lato"/>
                <a:ea typeface="Lato"/>
                <a:cs typeface="Lato"/>
                <a:sym typeface="Lato"/>
              </a:rPr>
              <a:t>Conférences et ateliers ponctuels, fréquents (tous les 2 mois). Thématiques: Nouveaux modèles d’affaires du digital; financement des projets digitaux; gestion de projets digitaux (gestion agile, scrum, etc.); économie des plateformes;...</a:t>
            </a:r>
            <a:endParaRPr sz="1733">
              <a:latin typeface="Lato"/>
              <a:ea typeface="Lato"/>
              <a:cs typeface="Lato"/>
              <a:sym typeface="Lato"/>
            </a:endParaRPr>
          </a:p>
          <a:p>
            <a:pPr indent="0" lvl="0" marL="0" marR="0" rtl="0" algn="l">
              <a:lnSpc>
                <a:spcPct val="115000"/>
              </a:lnSpc>
              <a:spcBef>
                <a:spcPts val="0"/>
              </a:spcBef>
              <a:spcAft>
                <a:spcPts val="0"/>
              </a:spcAft>
              <a:buClr>
                <a:schemeClr val="dk1"/>
              </a:buClr>
              <a:buSzPts val="1100"/>
              <a:buFont typeface="Arial"/>
              <a:buNone/>
            </a:pPr>
            <a:r>
              <a:t/>
            </a:r>
            <a:endParaRPr sz="1733">
              <a:latin typeface="Lato"/>
              <a:ea typeface="Lato"/>
              <a:cs typeface="Lato"/>
              <a:sym typeface="Lato"/>
            </a:endParaRPr>
          </a:p>
          <a:p>
            <a:pPr indent="0" lvl="0" marL="0" marR="0" rtl="0" algn="l">
              <a:lnSpc>
                <a:spcPct val="115000"/>
              </a:lnSpc>
              <a:spcBef>
                <a:spcPts val="0"/>
              </a:spcBef>
              <a:spcAft>
                <a:spcPts val="0"/>
              </a:spcAft>
              <a:buNone/>
            </a:pPr>
            <a:r>
              <a:t/>
            </a:r>
            <a:endParaRPr sz="1733">
              <a:latin typeface="Lato"/>
              <a:ea typeface="Lato"/>
              <a:cs typeface="Lato"/>
              <a:sym typeface="Lato"/>
            </a:endParaRPr>
          </a:p>
          <a:p>
            <a:pPr indent="0" lvl="0" marL="0" marR="0" rtl="0" algn="l">
              <a:spcBef>
                <a:spcPts val="0"/>
              </a:spcBef>
              <a:spcAft>
                <a:spcPts val="0"/>
              </a:spcAft>
              <a:buNone/>
            </a:pPr>
            <a:r>
              <a:t/>
            </a:r>
            <a:endParaRPr i="1" sz="1733">
              <a:solidFill>
                <a:srgbClr val="000000"/>
              </a:solidFill>
              <a:latin typeface="Avenir"/>
              <a:ea typeface="Avenir"/>
              <a:cs typeface="Avenir"/>
              <a:sym typeface="Avenir"/>
            </a:endParaRPr>
          </a:p>
        </p:txBody>
      </p:sp>
      <p:sp>
        <p:nvSpPr>
          <p:cNvPr id="242" name="Google Shape;242;p9"/>
          <p:cNvSpPr/>
          <p:nvPr/>
        </p:nvSpPr>
        <p:spPr>
          <a:xfrm>
            <a:off x="277433" y="180567"/>
            <a:ext cx="6274500" cy="20451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 sz="3733">
                <a:latin typeface="Lato"/>
                <a:ea typeface="Lato"/>
                <a:cs typeface="Lato"/>
                <a:sym typeface="Lato"/>
              </a:rPr>
              <a:t>Masterclasses </a:t>
            </a:r>
            <a:endParaRPr b="1" sz="3733">
              <a:latin typeface="Lato"/>
              <a:ea typeface="Lato"/>
              <a:cs typeface="Lato"/>
              <a:sym typeface="Lato"/>
            </a:endParaRPr>
          </a:p>
          <a:p>
            <a:pPr indent="0" lvl="0" marL="0" marR="0" rtl="0" algn="ctr">
              <a:spcBef>
                <a:spcPts val="0"/>
              </a:spcBef>
              <a:spcAft>
                <a:spcPts val="0"/>
              </a:spcAft>
              <a:buNone/>
            </a:pPr>
            <a:r>
              <a:rPr b="1" lang="en" sz="3733">
                <a:latin typeface="Lato"/>
                <a:ea typeface="Lato"/>
                <a:cs typeface="Lato"/>
                <a:sym typeface="Lato"/>
              </a:rPr>
              <a:t>du digital</a:t>
            </a:r>
            <a:br>
              <a:rPr b="1" lang="en" sz="2133">
                <a:solidFill>
                  <a:schemeClr val="dk1"/>
                </a:solidFill>
                <a:latin typeface="Lato"/>
                <a:ea typeface="Lato"/>
                <a:cs typeface="Lato"/>
                <a:sym typeface="Lato"/>
              </a:rPr>
            </a:br>
            <a:br>
              <a:rPr b="1" lang="en" sz="2133">
                <a:solidFill>
                  <a:schemeClr val="dk1"/>
                </a:solidFill>
                <a:latin typeface="Lato"/>
                <a:ea typeface="Lato"/>
                <a:cs typeface="Lato"/>
                <a:sym typeface="Lato"/>
              </a:rPr>
            </a:br>
            <a:r>
              <a:rPr lang="en" sz="1867">
                <a:solidFill>
                  <a:schemeClr val="dk1"/>
                </a:solidFill>
                <a:latin typeface="Lato"/>
                <a:ea typeface="Lato"/>
                <a:cs typeface="Lato"/>
                <a:sym typeface="Lato"/>
              </a:rPr>
              <a:t>Cycles de conférences qui auront pour but de sensibiliser et initier les membres des institutions influentes aux réalités de l’économie numérique, ses atouts et ses faiblesses, ses freins et ses opportunités.  </a:t>
            </a:r>
            <a:endParaRPr sz="1867">
              <a:solidFill>
                <a:schemeClr val="dk1"/>
              </a:solidFill>
              <a:latin typeface="Lato"/>
              <a:ea typeface="Lato"/>
              <a:cs typeface="Lato"/>
              <a:sym typeface="Lato"/>
            </a:endParaRPr>
          </a:p>
          <a:p>
            <a:pPr indent="0" lvl="0" marL="0" marR="0" rtl="0" algn="ctr">
              <a:spcBef>
                <a:spcPts val="0"/>
              </a:spcBef>
              <a:spcAft>
                <a:spcPts val="0"/>
              </a:spcAft>
              <a:buNone/>
            </a:pPr>
            <a:r>
              <a:t/>
            </a:r>
            <a:endParaRPr sz="1867">
              <a:solidFill>
                <a:schemeClr val="dk1"/>
              </a:solidFill>
              <a:latin typeface="Lato"/>
              <a:ea typeface="Lato"/>
              <a:cs typeface="Lato"/>
              <a:sym typeface="Lato"/>
            </a:endParaRPr>
          </a:p>
        </p:txBody>
      </p:sp>
      <p:pic>
        <p:nvPicPr>
          <p:cNvPr id="243" name="Google Shape;243;p9"/>
          <p:cNvPicPr preferRelativeResize="0"/>
          <p:nvPr/>
        </p:nvPicPr>
        <p:blipFill rotWithShape="1">
          <a:blip r:embed="rId4">
            <a:alphaModFix/>
          </a:blip>
          <a:srcRect b="54107" l="26819" r="61950" t="32855"/>
          <a:stretch/>
        </p:blipFill>
        <p:spPr>
          <a:xfrm>
            <a:off x="88133" y="69833"/>
            <a:ext cx="989568" cy="646199"/>
          </a:xfrm>
          <a:prstGeom prst="rect">
            <a:avLst/>
          </a:prstGeom>
          <a:noFill/>
          <a:ln>
            <a:noFill/>
          </a:ln>
        </p:spPr>
      </p:pic>
      <p:pic>
        <p:nvPicPr>
          <p:cNvPr id="244" name="Google Shape;244;p9"/>
          <p:cNvPicPr preferRelativeResize="0"/>
          <p:nvPr/>
        </p:nvPicPr>
        <p:blipFill>
          <a:blip r:embed="rId5">
            <a:alphaModFix/>
          </a:blip>
          <a:stretch>
            <a:fillRect/>
          </a:stretch>
        </p:blipFill>
        <p:spPr>
          <a:xfrm>
            <a:off x="164325" y="2972742"/>
            <a:ext cx="5892898" cy="35848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gdbcf2dd613_0_37"/>
          <p:cNvSpPr txBox="1"/>
          <p:nvPr/>
        </p:nvSpPr>
        <p:spPr>
          <a:xfrm>
            <a:off x="321592" y="1397251"/>
            <a:ext cx="11548800" cy="3016800"/>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t/>
            </a:r>
            <a:endParaRPr b="1" sz="4600">
              <a:solidFill>
                <a:schemeClr val="lt1"/>
              </a:solidFill>
              <a:latin typeface="Verdana"/>
              <a:ea typeface="Verdana"/>
              <a:cs typeface="Verdana"/>
              <a:sym typeface="Verdana"/>
            </a:endParaRPr>
          </a:p>
          <a:p>
            <a:pPr indent="0" lvl="0" marL="0" marR="0" rtl="0" algn="ctr">
              <a:spcBef>
                <a:spcPts val="0"/>
              </a:spcBef>
              <a:spcAft>
                <a:spcPts val="0"/>
              </a:spcAft>
              <a:buNone/>
            </a:pPr>
            <a:r>
              <a:rPr b="1" i="1" lang="en" sz="3400">
                <a:solidFill>
                  <a:schemeClr val="lt1"/>
                </a:solidFill>
                <a:latin typeface="Verdana"/>
                <a:ea typeface="Verdana"/>
                <a:cs typeface="Verdana"/>
                <a:sym typeface="Verdana"/>
              </a:rPr>
              <a:t>Atelier interactif, connectez-vous déjà à</a:t>
            </a:r>
            <a:endParaRPr b="1" i="1" sz="3400">
              <a:solidFill>
                <a:schemeClr val="lt1"/>
              </a:solidFill>
              <a:latin typeface="Verdana"/>
              <a:ea typeface="Verdana"/>
              <a:cs typeface="Verdana"/>
              <a:sym typeface="Verdana"/>
            </a:endParaRPr>
          </a:p>
          <a:p>
            <a:pPr indent="0" lvl="0" marL="0" marR="0" rtl="0" algn="ctr">
              <a:spcBef>
                <a:spcPts val="0"/>
              </a:spcBef>
              <a:spcAft>
                <a:spcPts val="0"/>
              </a:spcAft>
              <a:buNone/>
            </a:pPr>
            <a:r>
              <a:t/>
            </a:r>
            <a:endParaRPr b="1" i="1" sz="3400">
              <a:solidFill>
                <a:schemeClr val="lt1"/>
              </a:solidFill>
              <a:latin typeface="Verdana"/>
              <a:ea typeface="Verdana"/>
              <a:cs typeface="Verdana"/>
              <a:sym typeface="Verdana"/>
            </a:endParaRPr>
          </a:p>
          <a:p>
            <a:pPr indent="0" lvl="0" marL="0" marR="0" rtl="0" algn="ctr">
              <a:spcBef>
                <a:spcPts val="0"/>
              </a:spcBef>
              <a:spcAft>
                <a:spcPts val="0"/>
              </a:spcAft>
              <a:buNone/>
            </a:pPr>
            <a:r>
              <a:rPr b="1" i="1" lang="en" sz="3400">
                <a:solidFill>
                  <a:schemeClr val="lt1"/>
                </a:solidFill>
                <a:latin typeface="Verdana"/>
                <a:ea typeface="Verdana"/>
                <a:cs typeface="Verdana"/>
                <a:sym typeface="Verdana"/>
              </a:rPr>
              <a:t>wooclap.com/poledigiPOLEDIGI</a:t>
            </a:r>
            <a:endParaRPr b="1" i="1" sz="3400">
              <a:solidFill>
                <a:schemeClr val="lt1"/>
              </a:solidFill>
              <a:latin typeface="Verdana"/>
              <a:ea typeface="Verdana"/>
              <a:cs typeface="Verdana"/>
              <a:sym typeface="Verdana"/>
            </a:endParaRPr>
          </a:p>
          <a:p>
            <a:pPr indent="0" lvl="0" marL="0" marR="0" rtl="0" algn="l">
              <a:spcBef>
                <a:spcPts val="0"/>
              </a:spcBef>
              <a:spcAft>
                <a:spcPts val="0"/>
              </a:spcAft>
              <a:buNone/>
            </a:pPr>
            <a:r>
              <a:t/>
            </a:r>
            <a:endParaRPr b="1" i="1" sz="3200">
              <a:solidFill>
                <a:schemeClr val="lt1"/>
              </a:solidFill>
              <a:latin typeface="Verdana"/>
              <a:ea typeface="Verdana"/>
              <a:cs typeface="Verdana"/>
              <a:sym typeface="Verdana"/>
            </a:endParaRPr>
          </a:p>
        </p:txBody>
      </p:sp>
      <p:pic>
        <p:nvPicPr>
          <p:cNvPr descr="Apip logo" id="87" name="Google Shape;87;gdbcf2dd613_0_37"/>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10"/>
          <p:cNvPicPr preferRelativeResize="0"/>
          <p:nvPr/>
        </p:nvPicPr>
        <p:blipFill rotWithShape="1">
          <a:blip r:embed="rId3">
            <a:alphaModFix/>
          </a:blip>
          <a:srcRect b="0" l="0" r="0" t="0"/>
          <a:stretch/>
        </p:blipFill>
        <p:spPr>
          <a:xfrm>
            <a:off x="6842614" y="119661"/>
            <a:ext cx="5179919" cy="2546308"/>
          </a:xfrm>
          <a:prstGeom prst="rect">
            <a:avLst/>
          </a:prstGeom>
          <a:noFill/>
          <a:ln>
            <a:noFill/>
          </a:ln>
        </p:spPr>
      </p:pic>
      <p:sp>
        <p:nvSpPr>
          <p:cNvPr id="250" name="Google Shape;250;p10"/>
          <p:cNvSpPr txBox="1"/>
          <p:nvPr/>
        </p:nvSpPr>
        <p:spPr>
          <a:xfrm>
            <a:off x="0" y="315934"/>
            <a:ext cx="7204400" cy="1395085"/>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3733">
                <a:solidFill>
                  <a:srgbClr val="000000"/>
                </a:solidFill>
                <a:latin typeface="Lato"/>
                <a:ea typeface="Lato"/>
                <a:cs typeface="Lato"/>
                <a:sym typeface="Lato"/>
              </a:rPr>
              <a:t>Fabrique des Talents  “</a:t>
            </a:r>
            <a:r>
              <a:rPr b="1" i="1" lang="en" sz="3733">
                <a:solidFill>
                  <a:srgbClr val="000000"/>
                </a:solidFill>
                <a:latin typeface="Lato"/>
                <a:ea typeface="Lato"/>
                <a:cs typeface="Lato"/>
                <a:sym typeface="Lato"/>
              </a:rPr>
              <a:t>Développeur Web Fullstack</a:t>
            </a:r>
            <a:r>
              <a:rPr b="1" lang="en" sz="3733">
                <a:solidFill>
                  <a:srgbClr val="000000"/>
                </a:solidFill>
                <a:latin typeface="Lato"/>
                <a:ea typeface="Lato"/>
                <a:cs typeface="Lato"/>
                <a:sym typeface="Lato"/>
              </a:rPr>
              <a:t> ”</a:t>
            </a:r>
            <a:endParaRPr b="1" sz="3733">
              <a:solidFill>
                <a:srgbClr val="000000"/>
              </a:solidFill>
              <a:latin typeface="Lato"/>
              <a:ea typeface="Lato"/>
              <a:cs typeface="Lato"/>
              <a:sym typeface="Lato"/>
            </a:endParaRPr>
          </a:p>
        </p:txBody>
      </p:sp>
      <p:sp>
        <p:nvSpPr>
          <p:cNvPr id="251" name="Google Shape;251;p10"/>
          <p:cNvSpPr txBox="1"/>
          <p:nvPr/>
        </p:nvSpPr>
        <p:spPr>
          <a:xfrm>
            <a:off x="6317733" y="2918201"/>
            <a:ext cx="5772800" cy="2699673"/>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lang="en" sz="1733" u="sng">
                <a:solidFill>
                  <a:srgbClr val="000000"/>
                </a:solidFill>
                <a:latin typeface="Lato"/>
                <a:ea typeface="Lato"/>
                <a:cs typeface="Lato"/>
                <a:sym typeface="Lato"/>
              </a:rPr>
              <a:t>Pour qui?</a:t>
            </a:r>
            <a:endParaRPr sz="1733" u="sng">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rPr lang="en" sz="1733">
                <a:solidFill>
                  <a:srgbClr val="000000"/>
                </a:solidFill>
                <a:latin typeface="Lato"/>
                <a:ea typeface="Lato"/>
                <a:cs typeface="Lato"/>
                <a:sym typeface="Lato"/>
              </a:rPr>
              <a:t>Toute personne diplômée universitaire qui souhaite s’orienter vers le développement web (prérequis “fondations” nécessaire)</a:t>
            </a:r>
            <a:endParaRPr sz="1733">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t/>
            </a:r>
            <a:endParaRPr sz="1733">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rPr lang="en" sz="1733" u="sng">
                <a:solidFill>
                  <a:srgbClr val="000000"/>
                </a:solidFill>
                <a:latin typeface="Lato"/>
                <a:ea typeface="Lato"/>
                <a:cs typeface="Lato"/>
                <a:sym typeface="Lato"/>
              </a:rPr>
              <a:t>Comment?</a:t>
            </a:r>
            <a:endParaRPr sz="1733" u="sng">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rPr lang="en" sz="1733">
                <a:solidFill>
                  <a:srgbClr val="000000"/>
                </a:solidFill>
                <a:latin typeface="Lato"/>
                <a:ea typeface="Lato"/>
                <a:cs typeface="Lato"/>
                <a:sym typeface="Lato"/>
              </a:rPr>
              <a:t>6 mois de formation pratique, orientée projet. </a:t>
            </a:r>
            <a:endParaRPr sz="1733">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t/>
            </a:r>
            <a:endParaRPr sz="1733">
              <a:solidFill>
                <a:srgbClr val="000000"/>
              </a:solidFill>
              <a:latin typeface="Avenir"/>
              <a:ea typeface="Avenir"/>
              <a:cs typeface="Avenir"/>
              <a:sym typeface="Avenir"/>
            </a:endParaRPr>
          </a:p>
        </p:txBody>
      </p:sp>
      <p:sp>
        <p:nvSpPr>
          <p:cNvPr id="252" name="Google Shape;252;p10"/>
          <p:cNvSpPr txBox="1"/>
          <p:nvPr/>
        </p:nvSpPr>
        <p:spPr>
          <a:xfrm>
            <a:off x="87967" y="1643400"/>
            <a:ext cx="6562000" cy="1169511"/>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lang="en" sz="2000">
                <a:solidFill>
                  <a:srgbClr val="000000"/>
                </a:solidFill>
                <a:latin typeface="Lato"/>
                <a:ea typeface="Lato"/>
                <a:cs typeface="Lato"/>
                <a:sym typeface="Lato"/>
              </a:rPr>
              <a:t>Formation complète et pratique de développement web “full stack”, incluant tous les aspects nécessaires à un développeur pour créer une application web.</a:t>
            </a:r>
            <a:endParaRPr sz="2000">
              <a:solidFill>
                <a:srgbClr val="000000"/>
              </a:solidFill>
              <a:latin typeface="Lato"/>
              <a:ea typeface="Lato"/>
              <a:cs typeface="Lato"/>
              <a:sym typeface="Lato"/>
            </a:endParaRPr>
          </a:p>
        </p:txBody>
      </p:sp>
      <p:pic>
        <p:nvPicPr>
          <p:cNvPr id="253" name="Google Shape;253;p10"/>
          <p:cNvPicPr preferRelativeResize="0"/>
          <p:nvPr/>
        </p:nvPicPr>
        <p:blipFill rotWithShape="1">
          <a:blip r:embed="rId4">
            <a:alphaModFix/>
          </a:blip>
          <a:srcRect b="0" l="0" r="0" t="0"/>
          <a:stretch/>
        </p:blipFill>
        <p:spPr>
          <a:xfrm>
            <a:off x="707100" y="3220867"/>
            <a:ext cx="5076433" cy="3384267"/>
          </a:xfrm>
          <a:prstGeom prst="rect">
            <a:avLst/>
          </a:prstGeom>
          <a:noFill/>
          <a:ln cap="flat" cmpd="sng" w="9525">
            <a:solidFill>
              <a:schemeClr val="dk2"/>
            </a:solidFill>
            <a:prstDash val="solid"/>
            <a:round/>
            <a:headEnd len="sm" w="sm" type="none"/>
            <a:tailEnd len="sm" w="sm" type="none"/>
          </a:ln>
        </p:spPr>
      </p:pic>
      <p:pic>
        <p:nvPicPr>
          <p:cNvPr id="254" name="Google Shape;254;p10"/>
          <p:cNvPicPr preferRelativeResize="0"/>
          <p:nvPr/>
        </p:nvPicPr>
        <p:blipFill rotWithShape="1">
          <a:blip r:embed="rId5">
            <a:alphaModFix/>
          </a:blip>
          <a:srcRect b="37432" l="26470" r="61697" t="48128"/>
          <a:stretch/>
        </p:blipFill>
        <p:spPr>
          <a:xfrm>
            <a:off x="87967" y="119667"/>
            <a:ext cx="1001069" cy="687168"/>
          </a:xfrm>
          <a:prstGeom prst="rect">
            <a:avLst/>
          </a:prstGeom>
          <a:noFill/>
          <a:ln>
            <a:noFill/>
          </a:ln>
        </p:spPr>
      </p:pic>
      <p:sp>
        <p:nvSpPr>
          <p:cNvPr id="255" name="Google Shape;255;p10"/>
          <p:cNvSpPr/>
          <p:nvPr/>
        </p:nvSpPr>
        <p:spPr>
          <a:xfrm>
            <a:off x="6419200" y="5339533"/>
            <a:ext cx="5772800" cy="1518400"/>
          </a:xfrm>
          <a:prstGeom prst="rect">
            <a:avLst/>
          </a:prstGeom>
          <a:solidFill>
            <a:srgbClr val="58CFAF"/>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rPr b="1" lang="en" sz="1467">
                <a:solidFill>
                  <a:schemeClr val="lt1"/>
                </a:solidFill>
                <a:latin typeface="Lato"/>
                <a:ea typeface="Lato"/>
                <a:cs typeface="Lato"/>
                <a:sym typeface="Lato"/>
              </a:rPr>
              <a:t>CIBLE : </a:t>
            </a:r>
            <a:endParaRPr b="1" sz="1467">
              <a:solidFill>
                <a:schemeClr val="lt1"/>
              </a:solidFill>
              <a:latin typeface="Lato"/>
              <a:ea typeface="Lato"/>
              <a:cs typeface="Lato"/>
              <a:sym typeface="Lato"/>
            </a:endParaRPr>
          </a:p>
          <a:p>
            <a:pPr indent="0" lvl="0" marL="0" marR="0" rtl="0" algn="l">
              <a:spcBef>
                <a:spcPts val="0"/>
              </a:spcBef>
              <a:spcAft>
                <a:spcPts val="0"/>
              </a:spcAft>
              <a:buNone/>
            </a:pPr>
            <a:r>
              <a:t/>
            </a:r>
            <a:endParaRPr sz="1467">
              <a:solidFill>
                <a:schemeClr val="lt1"/>
              </a:solidFill>
              <a:latin typeface="Lato"/>
              <a:ea typeface="Lato"/>
              <a:cs typeface="Lato"/>
              <a:sym typeface="Lato"/>
            </a:endParaRPr>
          </a:p>
          <a:p>
            <a:pPr indent="-380990" lvl="0" marL="380990" marR="0" rtl="0" algn="l">
              <a:spcBef>
                <a:spcPts val="0"/>
              </a:spcBef>
              <a:spcAft>
                <a:spcPts val="0"/>
              </a:spcAft>
              <a:buClr>
                <a:srgbClr val="FFFFFF"/>
              </a:buClr>
              <a:buSzPts val="1100"/>
              <a:buFont typeface="Arial"/>
              <a:buChar char="-"/>
            </a:pPr>
            <a:r>
              <a:rPr b="1" lang="en" sz="1467">
                <a:solidFill>
                  <a:schemeClr val="lt1"/>
                </a:solidFill>
                <a:latin typeface="Lato"/>
                <a:ea typeface="Lato"/>
                <a:cs typeface="Lato"/>
                <a:sym typeface="Lato"/>
              </a:rPr>
              <a:t>50 développeurs </a:t>
            </a:r>
            <a:r>
              <a:rPr lang="en" sz="1467">
                <a:solidFill>
                  <a:schemeClr val="lt1"/>
                </a:solidFill>
                <a:latin typeface="Lato"/>
                <a:ea typeface="Lato"/>
                <a:cs typeface="Lato"/>
                <a:sym typeface="Lato"/>
              </a:rPr>
              <a:t>formés par an</a:t>
            </a:r>
            <a:endParaRPr sz="1867">
              <a:solidFill>
                <a:srgbClr val="000000"/>
              </a:solidFill>
              <a:latin typeface="Lato"/>
              <a:ea typeface="Lato"/>
              <a:cs typeface="Lato"/>
              <a:sym typeface="Lato"/>
            </a:endParaRPr>
          </a:p>
          <a:p>
            <a:pPr indent="-287859" lvl="0" marL="380990" marR="0" rtl="0" algn="l">
              <a:spcBef>
                <a:spcPts val="0"/>
              </a:spcBef>
              <a:spcAft>
                <a:spcPts val="0"/>
              </a:spcAft>
              <a:buNone/>
            </a:pPr>
            <a:r>
              <a:t/>
            </a:r>
            <a:endParaRPr sz="1467">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11"/>
          <p:cNvPicPr preferRelativeResize="0"/>
          <p:nvPr/>
        </p:nvPicPr>
        <p:blipFill rotWithShape="1">
          <a:blip r:embed="rId3">
            <a:alphaModFix/>
          </a:blip>
          <a:srcRect b="0" l="0" r="0" t="0"/>
          <a:stretch/>
        </p:blipFill>
        <p:spPr>
          <a:xfrm>
            <a:off x="6842614" y="119661"/>
            <a:ext cx="5179919" cy="2546308"/>
          </a:xfrm>
          <a:prstGeom prst="rect">
            <a:avLst/>
          </a:prstGeom>
          <a:noFill/>
          <a:ln>
            <a:noFill/>
          </a:ln>
        </p:spPr>
      </p:pic>
      <p:sp>
        <p:nvSpPr>
          <p:cNvPr id="261" name="Google Shape;261;p11"/>
          <p:cNvSpPr txBox="1"/>
          <p:nvPr/>
        </p:nvSpPr>
        <p:spPr>
          <a:xfrm>
            <a:off x="-203200" y="11134"/>
            <a:ext cx="7204400" cy="1969538"/>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i="1" lang="en" sz="3733">
                <a:solidFill>
                  <a:srgbClr val="000000"/>
                </a:solidFill>
                <a:latin typeface="Lato"/>
                <a:ea typeface="Lato"/>
                <a:cs typeface="Lato"/>
                <a:sym typeface="Lato"/>
              </a:rPr>
              <a:t>Programme </a:t>
            </a:r>
            <a:endParaRPr b="1" i="1" sz="3733">
              <a:solidFill>
                <a:srgbClr val="000000"/>
              </a:solidFill>
              <a:latin typeface="Lato"/>
              <a:ea typeface="Lato"/>
              <a:cs typeface="Lato"/>
              <a:sym typeface="Lato"/>
            </a:endParaRPr>
          </a:p>
          <a:p>
            <a:pPr indent="0" lvl="0" marL="0" marR="0" rtl="0" algn="ctr">
              <a:spcBef>
                <a:spcPts val="0"/>
              </a:spcBef>
              <a:spcAft>
                <a:spcPts val="0"/>
              </a:spcAft>
              <a:buNone/>
            </a:pPr>
            <a:r>
              <a:rPr b="1" i="1" lang="en" sz="3733">
                <a:solidFill>
                  <a:srgbClr val="000000"/>
                </a:solidFill>
                <a:latin typeface="Lato"/>
                <a:ea typeface="Lato"/>
                <a:cs typeface="Lato"/>
                <a:sym typeface="Lato"/>
              </a:rPr>
              <a:t>Croissance des Pépites &amp; Champions du digital</a:t>
            </a:r>
            <a:r>
              <a:rPr b="1" lang="en" sz="3733">
                <a:solidFill>
                  <a:srgbClr val="000000"/>
                </a:solidFill>
                <a:latin typeface="Lato"/>
                <a:ea typeface="Lato"/>
                <a:cs typeface="Lato"/>
                <a:sym typeface="Lato"/>
              </a:rPr>
              <a:t> </a:t>
            </a:r>
            <a:endParaRPr b="1" sz="3733">
              <a:solidFill>
                <a:srgbClr val="000000"/>
              </a:solidFill>
              <a:latin typeface="Lato"/>
              <a:ea typeface="Lato"/>
              <a:cs typeface="Lato"/>
              <a:sym typeface="Lato"/>
            </a:endParaRPr>
          </a:p>
        </p:txBody>
      </p:sp>
      <p:sp>
        <p:nvSpPr>
          <p:cNvPr id="262" name="Google Shape;262;p11"/>
          <p:cNvSpPr txBox="1"/>
          <p:nvPr/>
        </p:nvSpPr>
        <p:spPr>
          <a:xfrm>
            <a:off x="6520000" y="2744034"/>
            <a:ext cx="5643200" cy="2699673"/>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lang="en" sz="1733" u="sng">
                <a:solidFill>
                  <a:srgbClr val="000000"/>
                </a:solidFill>
                <a:latin typeface="Lato"/>
                <a:ea typeface="Lato"/>
                <a:cs typeface="Lato"/>
                <a:sym typeface="Lato"/>
              </a:rPr>
              <a:t>Pour qui?</a:t>
            </a:r>
            <a:endParaRPr sz="1733" u="sng">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rPr lang="en" sz="1733">
                <a:solidFill>
                  <a:srgbClr val="000000"/>
                </a:solidFill>
                <a:latin typeface="Lato"/>
                <a:ea typeface="Lato"/>
                <a:cs typeface="Lato"/>
                <a:sym typeface="Lato"/>
              </a:rPr>
              <a:t>Pour les entreprises locales du digital ayant déjà fait leur preuves et ressentant le besoin d’accélérer leur croissances et de bénéficier d’un appui personnalisé. </a:t>
            </a:r>
            <a:endParaRPr sz="1733">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t/>
            </a:r>
            <a:endParaRPr sz="1733">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rPr lang="en" sz="1733" u="sng">
                <a:solidFill>
                  <a:srgbClr val="000000"/>
                </a:solidFill>
                <a:latin typeface="Lato"/>
                <a:ea typeface="Lato"/>
                <a:cs typeface="Lato"/>
                <a:sym typeface="Lato"/>
              </a:rPr>
              <a:t>Comment?</a:t>
            </a:r>
            <a:endParaRPr sz="1733" u="sng">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rPr lang="en" sz="1733">
                <a:solidFill>
                  <a:srgbClr val="000000"/>
                </a:solidFill>
                <a:latin typeface="Lato"/>
                <a:ea typeface="Lato"/>
                <a:cs typeface="Lato"/>
                <a:sym typeface="Lato"/>
              </a:rPr>
              <a:t>Création d’une feuille de route personnalisée et d’un accès “sur mesure” aux services du pôle. </a:t>
            </a:r>
            <a:endParaRPr sz="1733">
              <a:solidFill>
                <a:srgbClr val="000000"/>
              </a:solidFill>
              <a:latin typeface="Lato"/>
              <a:ea typeface="Lato"/>
              <a:cs typeface="Lato"/>
              <a:sym typeface="Lato"/>
            </a:endParaRPr>
          </a:p>
        </p:txBody>
      </p:sp>
      <p:sp>
        <p:nvSpPr>
          <p:cNvPr id="263" name="Google Shape;263;p11"/>
          <p:cNvSpPr txBox="1"/>
          <p:nvPr/>
        </p:nvSpPr>
        <p:spPr>
          <a:xfrm>
            <a:off x="337600" y="1827701"/>
            <a:ext cx="5979200" cy="139547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lang="en" sz="1867">
                <a:solidFill>
                  <a:srgbClr val="000000"/>
                </a:solidFill>
                <a:latin typeface="Lato"/>
                <a:ea typeface="Lato"/>
                <a:cs typeface="Lato"/>
                <a:sym typeface="Lato"/>
              </a:rPr>
              <a:t>Accompagnement sur mesure mixant de services de structuration, conseil, accélération, mise en relation avec des partenaires stratégiques et opérationnels, accès au marché, appui à la levée de fonds  </a:t>
            </a:r>
            <a:endParaRPr sz="1867">
              <a:solidFill>
                <a:srgbClr val="000000"/>
              </a:solidFill>
              <a:latin typeface="Lato"/>
              <a:ea typeface="Lato"/>
              <a:cs typeface="Lato"/>
              <a:sym typeface="Lato"/>
            </a:endParaRPr>
          </a:p>
        </p:txBody>
      </p:sp>
      <p:pic>
        <p:nvPicPr>
          <p:cNvPr id="264" name="Google Shape;264;p11"/>
          <p:cNvPicPr preferRelativeResize="0"/>
          <p:nvPr/>
        </p:nvPicPr>
        <p:blipFill rotWithShape="1">
          <a:blip r:embed="rId4">
            <a:alphaModFix/>
          </a:blip>
          <a:srcRect b="0" l="0" r="0" t="0"/>
          <a:stretch/>
        </p:blipFill>
        <p:spPr>
          <a:xfrm>
            <a:off x="441600" y="3300686"/>
            <a:ext cx="5643317" cy="3397527"/>
          </a:xfrm>
          <a:prstGeom prst="rect">
            <a:avLst/>
          </a:prstGeom>
          <a:noFill/>
          <a:ln>
            <a:noFill/>
          </a:ln>
        </p:spPr>
      </p:pic>
      <p:pic>
        <p:nvPicPr>
          <p:cNvPr id="265" name="Google Shape;265;p11"/>
          <p:cNvPicPr preferRelativeResize="0"/>
          <p:nvPr/>
        </p:nvPicPr>
        <p:blipFill rotWithShape="1">
          <a:blip r:embed="rId5">
            <a:alphaModFix/>
          </a:blip>
          <a:srcRect b="20350" l="26338" r="61721" t="65643"/>
          <a:stretch/>
        </p:blipFill>
        <p:spPr>
          <a:xfrm>
            <a:off x="85734" y="49000"/>
            <a:ext cx="1039431" cy="685800"/>
          </a:xfrm>
          <a:prstGeom prst="rect">
            <a:avLst/>
          </a:prstGeom>
          <a:noFill/>
          <a:ln>
            <a:noFill/>
          </a:ln>
        </p:spPr>
      </p:pic>
      <p:sp>
        <p:nvSpPr>
          <p:cNvPr id="266" name="Google Shape;266;p11"/>
          <p:cNvSpPr/>
          <p:nvPr/>
        </p:nvSpPr>
        <p:spPr>
          <a:xfrm>
            <a:off x="6450676" y="5453149"/>
            <a:ext cx="5741200" cy="1415600"/>
          </a:xfrm>
          <a:prstGeom prst="rect">
            <a:avLst/>
          </a:prstGeom>
          <a:solidFill>
            <a:srgbClr val="58CFAF"/>
          </a:solidFill>
          <a:ln>
            <a:noFill/>
          </a:ln>
        </p:spPr>
        <p:txBody>
          <a:bodyPr anchorCtr="0" anchor="ctr" bIns="60925" lIns="121900" spcFirstLastPara="1" rIns="121900" wrap="square" tIns="60925">
            <a:noAutofit/>
          </a:bodyPr>
          <a:lstStyle/>
          <a:p>
            <a:pPr indent="0" lvl="0" marL="0" marR="0" rtl="0" algn="l">
              <a:spcBef>
                <a:spcPts val="0"/>
              </a:spcBef>
              <a:spcAft>
                <a:spcPts val="0"/>
              </a:spcAft>
              <a:buNone/>
            </a:pPr>
            <a:r>
              <a:rPr b="1" lang="en" sz="1467">
                <a:solidFill>
                  <a:schemeClr val="lt1"/>
                </a:solidFill>
                <a:latin typeface="Lato"/>
                <a:ea typeface="Lato"/>
                <a:cs typeface="Lato"/>
                <a:sym typeface="Lato"/>
              </a:rPr>
              <a:t>CIBLE : </a:t>
            </a:r>
            <a:endParaRPr sz="1467">
              <a:solidFill>
                <a:schemeClr val="lt1"/>
              </a:solidFill>
              <a:latin typeface="Lato"/>
              <a:ea typeface="Lato"/>
              <a:cs typeface="Lato"/>
              <a:sym typeface="Lato"/>
            </a:endParaRPr>
          </a:p>
          <a:p>
            <a:pPr indent="-287859" lvl="0" marL="380990" marR="0" rtl="0" algn="l">
              <a:spcBef>
                <a:spcPts val="0"/>
              </a:spcBef>
              <a:spcAft>
                <a:spcPts val="0"/>
              </a:spcAft>
              <a:buNone/>
            </a:pPr>
            <a:r>
              <a:t/>
            </a:r>
            <a:endParaRPr sz="1467">
              <a:solidFill>
                <a:schemeClr val="lt1"/>
              </a:solidFill>
              <a:latin typeface="Lato"/>
              <a:ea typeface="Lato"/>
              <a:cs typeface="Lato"/>
              <a:sym typeface="Lato"/>
            </a:endParaRPr>
          </a:p>
          <a:p>
            <a:pPr indent="-380990" lvl="0" marL="380990" marR="0" rtl="0" algn="l">
              <a:spcBef>
                <a:spcPts val="0"/>
              </a:spcBef>
              <a:spcAft>
                <a:spcPts val="0"/>
              </a:spcAft>
              <a:buClr>
                <a:srgbClr val="FFFFFF"/>
              </a:buClr>
              <a:buSzPts val="1100"/>
              <a:buFont typeface="Arial"/>
              <a:buChar char="-"/>
            </a:pPr>
            <a:r>
              <a:rPr b="1" lang="en" sz="1467">
                <a:solidFill>
                  <a:schemeClr val="lt1"/>
                </a:solidFill>
                <a:latin typeface="Lato"/>
                <a:ea typeface="Lato"/>
                <a:cs typeface="Lato"/>
                <a:sym typeface="Lato"/>
              </a:rPr>
              <a:t>5 entreprises Pépites </a:t>
            </a:r>
            <a:r>
              <a:rPr lang="en" sz="1467">
                <a:solidFill>
                  <a:schemeClr val="lt1"/>
                </a:solidFill>
                <a:latin typeface="Lato"/>
                <a:ea typeface="Lato"/>
                <a:cs typeface="Lato"/>
                <a:sym typeface="Lato"/>
              </a:rPr>
              <a:t>à haut potentiel identifiées et accompagnées par an </a:t>
            </a:r>
            <a:endParaRPr sz="1867">
              <a:solidFill>
                <a:srgbClr val="000000"/>
              </a:solidFill>
              <a:latin typeface="Lato"/>
              <a:ea typeface="Lato"/>
              <a:cs typeface="Lato"/>
              <a:sym typeface="Lato"/>
            </a:endParaRPr>
          </a:p>
          <a:p>
            <a:pPr indent="-380990" lvl="0" marL="380990" marR="0" rtl="0" algn="l">
              <a:spcBef>
                <a:spcPts val="0"/>
              </a:spcBef>
              <a:spcAft>
                <a:spcPts val="0"/>
              </a:spcAft>
              <a:buClr>
                <a:srgbClr val="FFFFFF"/>
              </a:buClr>
              <a:buSzPts val="1100"/>
              <a:buFont typeface="Arial"/>
              <a:buChar char="-"/>
            </a:pPr>
            <a:r>
              <a:rPr b="1" lang="en" sz="1467">
                <a:solidFill>
                  <a:schemeClr val="lt1"/>
                </a:solidFill>
                <a:latin typeface="Lato"/>
                <a:ea typeface="Lato"/>
                <a:cs typeface="Lato"/>
                <a:sym typeface="Lato"/>
              </a:rPr>
              <a:t>3 entreprises Matures </a:t>
            </a:r>
            <a:r>
              <a:rPr lang="en" sz="1467">
                <a:solidFill>
                  <a:schemeClr val="lt1"/>
                </a:solidFill>
                <a:latin typeface="Lato"/>
                <a:ea typeface="Lato"/>
                <a:cs typeface="Lato"/>
                <a:sym typeface="Lato"/>
              </a:rPr>
              <a:t>à haut potentiel identifiées et accompagnées par an</a:t>
            </a:r>
            <a:endParaRPr sz="1467">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gdbcf2dd613_0_15"/>
          <p:cNvPicPr preferRelativeResize="0"/>
          <p:nvPr/>
        </p:nvPicPr>
        <p:blipFill rotWithShape="1">
          <a:blip r:embed="rId3">
            <a:alphaModFix/>
          </a:blip>
          <a:srcRect b="0" l="0" r="0" t="0"/>
          <a:stretch/>
        </p:blipFill>
        <p:spPr>
          <a:xfrm>
            <a:off x="6842614" y="119661"/>
            <a:ext cx="5179919" cy="2546308"/>
          </a:xfrm>
          <a:prstGeom prst="rect">
            <a:avLst/>
          </a:prstGeom>
          <a:noFill/>
          <a:ln>
            <a:noFill/>
          </a:ln>
        </p:spPr>
      </p:pic>
      <p:sp>
        <p:nvSpPr>
          <p:cNvPr id="272" name="Google Shape;272;gdbcf2dd613_0_15"/>
          <p:cNvSpPr txBox="1"/>
          <p:nvPr/>
        </p:nvSpPr>
        <p:spPr>
          <a:xfrm>
            <a:off x="-203200" y="11134"/>
            <a:ext cx="7204500" cy="13953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i="1" lang="en" sz="3733">
                <a:latin typeface="Lato"/>
                <a:ea typeface="Lato"/>
                <a:cs typeface="Lato"/>
                <a:sym typeface="Lato"/>
              </a:rPr>
              <a:t>Support à </a:t>
            </a:r>
            <a:endParaRPr b="1" i="1" sz="3733">
              <a:latin typeface="Lato"/>
              <a:ea typeface="Lato"/>
              <a:cs typeface="Lato"/>
              <a:sym typeface="Lato"/>
            </a:endParaRPr>
          </a:p>
          <a:p>
            <a:pPr indent="0" lvl="0" marL="0" marR="0" rtl="0" algn="ctr">
              <a:spcBef>
                <a:spcPts val="0"/>
              </a:spcBef>
              <a:spcAft>
                <a:spcPts val="0"/>
              </a:spcAft>
              <a:buNone/>
            </a:pPr>
            <a:r>
              <a:rPr b="1" i="1" lang="en" sz="3733">
                <a:latin typeface="Lato"/>
                <a:ea typeface="Lato"/>
                <a:cs typeface="Lato"/>
                <a:sym typeface="Lato"/>
              </a:rPr>
              <a:t>la levée de fonds</a:t>
            </a:r>
            <a:endParaRPr b="1" sz="3733">
              <a:solidFill>
                <a:srgbClr val="000000"/>
              </a:solidFill>
              <a:latin typeface="Lato"/>
              <a:ea typeface="Lato"/>
              <a:cs typeface="Lato"/>
              <a:sym typeface="Lato"/>
            </a:endParaRPr>
          </a:p>
        </p:txBody>
      </p:sp>
      <p:sp>
        <p:nvSpPr>
          <p:cNvPr id="273" name="Google Shape;273;gdbcf2dd613_0_15"/>
          <p:cNvSpPr txBox="1"/>
          <p:nvPr/>
        </p:nvSpPr>
        <p:spPr>
          <a:xfrm>
            <a:off x="6520000" y="2247084"/>
            <a:ext cx="5643300" cy="35805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lang="en" sz="1733" u="sng">
                <a:solidFill>
                  <a:srgbClr val="000000"/>
                </a:solidFill>
                <a:latin typeface="Lato"/>
                <a:ea typeface="Lato"/>
                <a:cs typeface="Lato"/>
                <a:sym typeface="Lato"/>
              </a:rPr>
              <a:t>Pour qui?</a:t>
            </a:r>
            <a:endParaRPr sz="1733" u="sng">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rPr lang="en" sz="1733">
                <a:latin typeface="Lato"/>
                <a:ea typeface="Lato"/>
                <a:cs typeface="Lato"/>
                <a:sym typeface="Lato"/>
              </a:rPr>
              <a:t>Les porteurs de projets et chefs d’entreprises (projet “early stage”, PME en croissance ou transformation digitale,...)</a:t>
            </a:r>
            <a:endParaRPr sz="1733">
              <a:latin typeface="Lato"/>
              <a:ea typeface="Lato"/>
              <a:cs typeface="Lato"/>
              <a:sym typeface="Lato"/>
            </a:endParaRPr>
          </a:p>
          <a:p>
            <a:pPr indent="0" lvl="0" marL="0" marR="0" rtl="0" algn="l">
              <a:lnSpc>
                <a:spcPct val="115000"/>
              </a:lnSpc>
              <a:spcBef>
                <a:spcPts val="0"/>
              </a:spcBef>
              <a:spcAft>
                <a:spcPts val="0"/>
              </a:spcAft>
              <a:buSzPts val="1100"/>
              <a:buNone/>
            </a:pPr>
            <a:r>
              <a:rPr lang="en" sz="1733">
                <a:latin typeface="Lato"/>
                <a:ea typeface="Lato"/>
                <a:cs typeface="Lato"/>
                <a:sym typeface="Lato"/>
              </a:rPr>
              <a:t>Les investisseurs de toute nature (business angels, investisseurs et prêteurs institutionnels, agences de micro-crédits, bailleurs, etc.)</a:t>
            </a:r>
            <a:endParaRPr sz="1733">
              <a:latin typeface="Lato"/>
              <a:ea typeface="Lato"/>
              <a:cs typeface="Lato"/>
              <a:sym typeface="Lato"/>
            </a:endParaRPr>
          </a:p>
          <a:p>
            <a:pPr indent="0" lvl="0" marL="0" marR="0" rtl="0" algn="l">
              <a:lnSpc>
                <a:spcPct val="115000"/>
              </a:lnSpc>
              <a:spcBef>
                <a:spcPts val="0"/>
              </a:spcBef>
              <a:spcAft>
                <a:spcPts val="0"/>
              </a:spcAft>
              <a:buNone/>
            </a:pPr>
            <a:r>
              <a:t/>
            </a:r>
            <a:endParaRPr sz="1733">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rPr lang="en" sz="1733" u="sng">
                <a:solidFill>
                  <a:srgbClr val="000000"/>
                </a:solidFill>
                <a:latin typeface="Lato"/>
                <a:ea typeface="Lato"/>
                <a:cs typeface="Lato"/>
                <a:sym typeface="Lato"/>
              </a:rPr>
              <a:t>Comment?</a:t>
            </a:r>
            <a:endParaRPr sz="1733" u="sng">
              <a:solidFill>
                <a:srgbClr val="000000"/>
              </a:solidFill>
              <a:latin typeface="Lato"/>
              <a:ea typeface="Lato"/>
              <a:cs typeface="Lato"/>
              <a:sym typeface="Lato"/>
            </a:endParaRPr>
          </a:p>
          <a:p>
            <a:pPr indent="0" lvl="0" marL="0" marR="0" rtl="0" algn="l">
              <a:lnSpc>
                <a:spcPct val="115000"/>
              </a:lnSpc>
              <a:spcBef>
                <a:spcPts val="0"/>
              </a:spcBef>
              <a:spcAft>
                <a:spcPts val="0"/>
              </a:spcAft>
              <a:buNone/>
            </a:pPr>
            <a:r>
              <a:rPr lang="en" sz="1733">
                <a:latin typeface="Lato"/>
                <a:ea typeface="Lato"/>
                <a:cs typeface="Lato"/>
                <a:sym typeface="Lato"/>
              </a:rPr>
              <a:t>Création d’une cellule à partir des compétences renforcées de l’APIP sur le digital. </a:t>
            </a:r>
            <a:endParaRPr sz="1733">
              <a:solidFill>
                <a:srgbClr val="000000"/>
              </a:solidFill>
              <a:latin typeface="Lato"/>
              <a:ea typeface="Lato"/>
              <a:cs typeface="Lato"/>
              <a:sym typeface="Lato"/>
            </a:endParaRPr>
          </a:p>
        </p:txBody>
      </p:sp>
      <p:sp>
        <p:nvSpPr>
          <p:cNvPr id="274" name="Google Shape;274;gdbcf2dd613_0_15"/>
          <p:cNvSpPr txBox="1"/>
          <p:nvPr/>
        </p:nvSpPr>
        <p:spPr>
          <a:xfrm>
            <a:off x="273613" y="1319938"/>
            <a:ext cx="5979300" cy="16830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lang="en" sz="1867">
                <a:latin typeface="Lato"/>
                <a:ea typeface="Lato"/>
                <a:cs typeface="Lato"/>
                <a:sym typeface="Lato"/>
              </a:rPr>
              <a:t>Cellule spécialisée dans la levée de fonds, avec une expérience pour l’investissement dans le secteur digital. Cette cellule réalisera 3 types d’activités: Préparation entrepreneurs; Accompagnement investisseurs; Matching. </a:t>
            </a:r>
            <a:endParaRPr sz="1867">
              <a:solidFill>
                <a:srgbClr val="000000"/>
              </a:solidFill>
              <a:latin typeface="Lato"/>
              <a:ea typeface="Lato"/>
              <a:cs typeface="Lato"/>
              <a:sym typeface="Lato"/>
            </a:endParaRPr>
          </a:p>
        </p:txBody>
      </p:sp>
      <p:pic>
        <p:nvPicPr>
          <p:cNvPr id="275" name="Google Shape;275;gdbcf2dd613_0_15"/>
          <p:cNvPicPr preferRelativeResize="0"/>
          <p:nvPr/>
        </p:nvPicPr>
        <p:blipFill rotWithShape="1">
          <a:blip r:embed="rId4">
            <a:alphaModFix/>
          </a:blip>
          <a:srcRect b="20350" l="26338" r="61720" t="65642"/>
          <a:stretch/>
        </p:blipFill>
        <p:spPr>
          <a:xfrm>
            <a:off x="85734" y="49000"/>
            <a:ext cx="1039430" cy="685800"/>
          </a:xfrm>
          <a:prstGeom prst="rect">
            <a:avLst/>
          </a:prstGeom>
          <a:noFill/>
          <a:ln>
            <a:noFill/>
          </a:ln>
        </p:spPr>
      </p:pic>
      <p:pic>
        <p:nvPicPr>
          <p:cNvPr id="276" name="Google Shape;276;gdbcf2dd613_0_15"/>
          <p:cNvPicPr preferRelativeResize="0"/>
          <p:nvPr/>
        </p:nvPicPr>
        <p:blipFill>
          <a:blip r:embed="rId5">
            <a:alphaModFix/>
          </a:blip>
          <a:stretch>
            <a:fillRect/>
          </a:stretch>
        </p:blipFill>
        <p:spPr>
          <a:xfrm>
            <a:off x="712620" y="3002950"/>
            <a:ext cx="5372867" cy="3580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ge02469f3e3_1_9"/>
          <p:cNvSpPr txBox="1"/>
          <p:nvPr/>
        </p:nvSpPr>
        <p:spPr>
          <a:xfrm>
            <a:off x="134700" y="1397250"/>
            <a:ext cx="11735700" cy="47715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6200">
                <a:solidFill>
                  <a:schemeClr val="lt1"/>
                </a:solidFill>
                <a:latin typeface="Verdana"/>
                <a:ea typeface="Verdana"/>
                <a:cs typeface="Verdana"/>
                <a:sym typeface="Verdana"/>
              </a:rPr>
              <a:t>Question 1</a:t>
            </a:r>
            <a:endParaRPr b="1" sz="6200">
              <a:solidFill>
                <a:schemeClr val="lt1"/>
              </a:solidFill>
              <a:latin typeface="Verdana"/>
              <a:ea typeface="Verdana"/>
              <a:cs typeface="Verdana"/>
              <a:sym typeface="Verdana"/>
            </a:endParaRPr>
          </a:p>
          <a:p>
            <a:pPr indent="0" lvl="0" marL="0" marR="0" rtl="0" algn="ctr">
              <a:spcBef>
                <a:spcPts val="0"/>
              </a:spcBef>
              <a:spcAft>
                <a:spcPts val="0"/>
              </a:spcAft>
              <a:buNone/>
            </a:pPr>
            <a:r>
              <a:t/>
            </a:r>
            <a:endParaRPr b="1" sz="6200">
              <a:solidFill>
                <a:schemeClr val="lt1"/>
              </a:solidFill>
              <a:latin typeface="Verdana"/>
              <a:ea typeface="Verdana"/>
              <a:cs typeface="Verdana"/>
              <a:sym typeface="Verdana"/>
            </a:endParaRPr>
          </a:p>
          <a:p>
            <a:pPr indent="0" lvl="0" marL="0" marR="0" rtl="0" algn="ctr">
              <a:spcBef>
                <a:spcPts val="0"/>
              </a:spcBef>
              <a:spcAft>
                <a:spcPts val="0"/>
              </a:spcAft>
              <a:buNone/>
            </a:pPr>
            <a:r>
              <a:rPr b="1" i="1" lang="en" sz="3400">
                <a:solidFill>
                  <a:schemeClr val="lt1"/>
                </a:solidFill>
                <a:latin typeface="Verdana"/>
                <a:ea typeface="Verdana"/>
                <a:cs typeface="Verdana"/>
                <a:sym typeface="Verdana"/>
              </a:rPr>
              <a:t>Participez avec ce lien wooclap.com/POLEDIGI</a:t>
            </a:r>
            <a:endParaRPr b="1" i="1" sz="3400">
              <a:solidFill>
                <a:schemeClr val="lt1"/>
              </a:solidFill>
              <a:latin typeface="Verdana"/>
              <a:ea typeface="Verdana"/>
              <a:cs typeface="Verdana"/>
              <a:sym typeface="Verdana"/>
            </a:endParaRPr>
          </a:p>
          <a:p>
            <a:pPr indent="0" lvl="0" marL="0" marR="0" rtl="0" algn="ctr">
              <a:spcBef>
                <a:spcPts val="0"/>
              </a:spcBef>
              <a:spcAft>
                <a:spcPts val="0"/>
              </a:spcAft>
              <a:buNone/>
            </a:pPr>
            <a:r>
              <a:t/>
            </a:r>
            <a:endParaRPr b="1" i="1" sz="3400">
              <a:solidFill>
                <a:schemeClr val="lt1"/>
              </a:solidFill>
              <a:latin typeface="Verdana"/>
              <a:ea typeface="Verdana"/>
              <a:cs typeface="Verdana"/>
              <a:sym typeface="Verdana"/>
            </a:endParaRPr>
          </a:p>
          <a:p>
            <a:pPr indent="0" lvl="0" marL="0" marR="0" rtl="0" algn="ctr">
              <a:spcBef>
                <a:spcPts val="0"/>
              </a:spcBef>
              <a:spcAft>
                <a:spcPts val="0"/>
              </a:spcAft>
              <a:buNone/>
            </a:pPr>
            <a:r>
              <a:rPr b="1" i="1" lang="en" sz="3400">
                <a:solidFill>
                  <a:schemeClr val="lt1"/>
                </a:solidFill>
                <a:latin typeface="Verdana"/>
                <a:ea typeface="Verdana"/>
                <a:cs typeface="Verdana"/>
                <a:sym typeface="Verdana"/>
              </a:rPr>
              <a:t>Seriez vous intéressé, comme client,  par l’un des services présentés ? Si oui de quel programme ?</a:t>
            </a:r>
            <a:endParaRPr b="1" i="1" sz="3400">
              <a:solidFill>
                <a:schemeClr val="lt1"/>
              </a:solidFill>
              <a:latin typeface="Verdana"/>
              <a:ea typeface="Verdana"/>
              <a:cs typeface="Verdana"/>
              <a:sym typeface="Verdana"/>
            </a:endParaRPr>
          </a:p>
        </p:txBody>
      </p:sp>
      <p:pic>
        <p:nvPicPr>
          <p:cNvPr descr="Apip logo" id="282" name="Google Shape;282;ge02469f3e3_1_9"/>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df857b83d0_0_0"/>
          <p:cNvPicPr preferRelativeResize="0"/>
          <p:nvPr/>
        </p:nvPicPr>
        <p:blipFill>
          <a:blip r:embed="rId3">
            <a:alphaModFix/>
          </a:blip>
          <a:stretch>
            <a:fillRect/>
          </a:stretch>
        </p:blipFill>
        <p:spPr>
          <a:xfrm>
            <a:off x="0" y="1066800"/>
            <a:ext cx="12192000" cy="4316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ge02469f3e3_1_14"/>
          <p:cNvSpPr txBox="1"/>
          <p:nvPr/>
        </p:nvSpPr>
        <p:spPr>
          <a:xfrm>
            <a:off x="321592" y="1397251"/>
            <a:ext cx="11548800" cy="41250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6200">
                <a:solidFill>
                  <a:schemeClr val="lt1"/>
                </a:solidFill>
                <a:latin typeface="Verdana"/>
                <a:ea typeface="Verdana"/>
                <a:cs typeface="Verdana"/>
                <a:sym typeface="Verdana"/>
              </a:rPr>
              <a:t>Question 2</a:t>
            </a:r>
            <a:endParaRPr b="1" sz="6200">
              <a:solidFill>
                <a:schemeClr val="lt1"/>
              </a:solidFill>
              <a:latin typeface="Verdana"/>
              <a:ea typeface="Verdana"/>
              <a:cs typeface="Verdana"/>
              <a:sym typeface="Verdana"/>
            </a:endParaRPr>
          </a:p>
          <a:p>
            <a:pPr indent="0" lvl="0" marL="0" marR="0" rtl="0" algn="ctr">
              <a:spcBef>
                <a:spcPts val="0"/>
              </a:spcBef>
              <a:spcAft>
                <a:spcPts val="0"/>
              </a:spcAft>
              <a:buNone/>
            </a:pPr>
            <a:r>
              <a:t/>
            </a:r>
            <a:endParaRPr b="1" sz="6200">
              <a:solidFill>
                <a:schemeClr val="lt1"/>
              </a:solidFill>
              <a:latin typeface="Verdana"/>
              <a:ea typeface="Verdana"/>
              <a:cs typeface="Verdana"/>
              <a:sym typeface="Verdana"/>
            </a:endParaRPr>
          </a:p>
          <a:p>
            <a:pPr indent="0" lvl="0" marL="0" marR="0" rtl="0" algn="ctr">
              <a:spcBef>
                <a:spcPts val="0"/>
              </a:spcBef>
              <a:spcAft>
                <a:spcPts val="0"/>
              </a:spcAft>
              <a:buNone/>
            </a:pPr>
            <a:r>
              <a:rPr b="1" i="1" lang="en" sz="3200">
                <a:solidFill>
                  <a:schemeClr val="lt1"/>
                </a:solidFill>
                <a:latin typeface="Verdana"/>
                <a:ea typeface="Verdana"/>
                <a:cs typeface="Verdana"/>
                <a:sym typeface="Verdana"/>
              </a:rPr>
              <a:t>Participez avec ce lien wooclap.com/POLEDIGI</a:t>
            </a:r>
            <a:endParaRPr b="1" i="1" sz="3200">
              <a:solidFill>
                <a:schemeClr val="lt1"/>
              </a:solidFill>
              <a:latin typeface="Verdana"/>
              <a:ea typeface="Verdana"/>
              <a:cs typeface="Verdana"/>
              <a:sym typeface="Verdana"/>
            </a:endParaRPr>
          </a:p>
          <a:p>
            <a:pPr indent="0" lvl="0" marL="0" marR="0" rtl="0" algn="ctr">
              <a:spcBef>
                <a:spcPts val="0"/>
              </a:spcBef>
              <a:spcAft>
                <a:spcPts val="0"/>
              </a:spcAft>
              <a:buNone/>
            </a:pPr>
            <a:r>
              <a:t/>
            </a:r>
            <a:endParaRPr b="1" i="1" sz="3200">
              <a:solidFill>
                <a:schemeClr val="lt1"/>
              </a:solidFill>
              <a:latin typeface="Verdana"/>
              <a:ea typeface="Verdana"/>
              <a:cs typeface="Verdana"/>
              <a:sym typeface="Verdana"/>
            </a:endParaRPr>
          </a:p>
          <a:p>
            <a:pPr indent="0" lvl="0" marL="0" marR="0" rtl="0" algn="ctr">
              <a:spcBef>
                <a:spcPts val="0"/>
              </a:spcBef>
              <a:spcAft>
                <a:spcPts val="0"/>
              </a:spcAft>
              <a:buNone/>
            </a:pPr>
            <a:r>
              <a:rPr b="1" i="1" lang="en" sz="3200">
                <a:solidFill>
                  <a:schemeClr val="lt1"/>
                </a:solidFill>
                <a:latin typeface="Verdana"/>
                <a:ea typeface="Verdana"/>
                <a:cs typeface="Verdana"/>
                <a:sym typeface="Verdana"/>
              </a:rPr>
              <a:t>Envisageriez vous d’être un  partenaire du HUB pour proposer  l’un des  services présentés ?</a:t>
            </a:r>
            <a:endParaRPr b="1" i="1" sz="3200">
              <a:solidFill>
                <a:schemeClr val="lt1"/>
              </a:solidFill>
              <a:latin typeface="Verdana"/>
              <a:ea typeface="Verdana"/>
              <a:cs typeface="Verdana"/>
              <a:sym typeface="Verdana"/>
            </a:endParaRPr>
          </a:p>
        </p:txBody>
      </p:sp>
      <p:pic>
        <p:nvPicPr>
          <p:cNvPr descr="Apip logo" id="294" name="Google Shape;294;ge02469f3e3_1_14"/>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gdf857b83d0_0_5"/>
          <p:cNvPicPr preferRelativeResize="0"/>
          <p:nvPr/>
        </p:nvPicPr>
        <p:blipFill>
          <a:blip r:embed="rId3">
            <a:alphaModFix/>
          </a:blip>
          <a:stretch>
            <a:fillRect/>
          </a:stretch>
        </p:blipFill>
        <p:spPr>
          <a:xfrm>
            <a:off x="46887" y="1204887"/>
            <a:ext cx="12098227" cy="4448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gdba1aa7e4b_1_36"/>
          <p:cNvSpPr txBox="1"/>
          <p:nvPr/>
        </p:nvSpPr>
        <p:spPr>
          <a:xfrm>
            <a:off x="321592" y="2530526"/>
            <a:ext cx="11548800" cy="21549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6200">
                <a:solidFill>
                  <a:schemeClr val="lt1"/>
                </a:solidFill>
                <a:latin typeface="Verdana"/>
                <a:ea typeface="Verdana"/>
                <a:cs typeface="Verdana"/>
                <a:sym typeface="Verdana"/>
              </a:rPr>
              <a:t>Proposition de mise en oeuvre</a:t>
            </a:r>
            <a:endParaRPr i="0" sz="3666" u="none" cap="none" strike="noStrike">
              <a:solidFill>
                <a:schemeClr val="lt1"/>
              </a:solidFill>
              <a:latin typeface="Verdana"/>
              <a:ea typeface="Verdana"/>
              <a:cs typeface="Verdana"/>
              <a:sym typeface="Verdana"/>
            </a:endParaRPr>
          </a:p>
        </p:txBody>
      </p:sp>
      <p:pic>
        <p:nvPicPr>
          <p:cNvPr descr="Apip logo" id="306" name="Google Shape;306;gdba1aa7e4b_1_36"/>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cxnSp>
        <p:nvCxnSpPr>
          <p:cNvPr id="311" name="Google Shape;311;gde5d2b565c_0_565"/>
          <p:cNvCxnSpPr/>
          <p:nvPr/>
        </p:nvCxnSpPr>
        <p:spPr>
          <a:xfrm>
            <a:off x="1652033" y="3873233"/>
            <a:ext cx="8857200" cy="14100"/>
          </a:xfrm>
          <a:prstGeom prst="straightConnector1">
            <a:avLst/>
          </a:prstGeom>
          <a:noFill/>
          <a:ln cap="flat" cmpd="sng" w="28575">
            <a:solidFill>
              <a:srgbClr val="44546A"/>
            </a:solidFill>
            <a:prstDash val="solid"/>
            <a:round/>
            <a:headEnd len="med" w="med" type="oval"/>
            <a:tailEnd len="med" w="med" type="oval"/>
          </a:ln>
        </p:spPr>
      </p:cxnSp>
      <p:sp>
        <p:nvSpPr>
          <p:cNvPr id="312" name="Google Shape;312;gde5d2b565c_0_565"/>
          <p:cNvSpPr txBox="1"/>
          <p:nvPr/>
        </p:nvSpPr>
        <p:spPr>
          <a:xfrm>
            <a:off x="1062433" y="2366506"/>
            <a:ext cx="5225100" cy="775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0"/>
              </a:spcAft>
              <a:buNone/>
            </a:pPr>
            <a:r>
              <a:rPr b="1" lang="en" sz="1600">
                <a:solidFill>
                  <a:srgbClr val="ED5F73"/>
                </a:solidFill>
                <a:latin typeface="Lato"/>
                <a:ea typeface="Lato"/>
                <a:cs typeface="Lato"/>
                <a:sym typeface="Lato"/>
              </a:rPr>
              <a:t>  Lancement -</a:t>
            </a:r>
            <a:endParaRPr sz="1600">
              <a:solidFill>
                <a:schemeClr val="dk1"/>
              </a:solidFill>
              <a:latin typeface="Avenir"/>
              <a:ea typeface="Avenir"/>
              <a:cs typeface="Avenir"/>
              <a:sym typeface="Avenir"/>
            </a:endParaRPr>
          </a:p>
          <a:p>
            <a:pPr indent="0" lvl="3" marL="126997" marR="0" rtl="0" algn="ctr">
              <a:lnSpc>
                <a:spcPct val="115000"/>
              </a:lnSpc>
              <a:spcBef>
                <a:spcPts val="0"/>
              </a:spcBef>
              <a:spcAft>
                <a:spcPts val="0"/>
              </a:spcAft>
              <a:buNone/>
            </a:pPr>
            <a:r>
              <a:rPr b="1" i="1" lang="en" sz="1600" u="none" cap="none" strike="noStrike">
                <a:solidFill>
                  <a:schemeClr val="dk1"/>
                </a:solidFill>
                <a:latin typeface="Avenir"/>
                <a:ea typeface="Avenir"/>
                <a:cs typeface="Avenir"/>
                <a:sym typeface="Avenir"/>
              </a:rPr>
              <a:t>Offres de services pilotes pré-infrastructure </a:t>
            </a:r>
            <a:endParaRPr/>
          </a:p>
        </p:txBody>
      </p:sp>
      <p:sp>
        <p:nvSpPr>
          <p:cNvPr id="313" name="Google Shape;313;gde5d2b565c_0_565"/>
          <p:cNvSpPr txBox="1"/>
          <p:nvPr/>
        </p:nvSpPr>
        <p:spPr>
          <a:xfrm>
            <a:off x="4745933" y="4894205"/>
            <a:ext cx="5382900" cy="775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0"/>
              </a:spcAft>
              <a:buNone/>
            </a:pPr>
            <a:r>
              <a:rPr b="1" lang="en" sz="1600">
                <a:solidFill>
                  <a:srgbClr val="648DE8"/>
                </a:solidFill>
                <a:latin typeface="Lato"/>
                <a:ea typeface="Lato"/>
                <a:cs typeface="Lato"/>
                <a:sym typeface="Lato"/>
              </a:rPr>
              <a:t>Inauguration des infrastructures </a:t>
            </a:r>
            <a:endParaRPr b="1" sz="1600">
              <a:solidFill>
                <a:srgbClr val="648DE8"/>
              </a:solidFill>
              <a:latin typeface="Lato"/>
              <a:ea typeface="Lato"/>
              <a:cs typeface="Lato"/>
              <a:sym typeface="Lato"/>
            </a:endParaRPr>
          </a:p>
          <a:p>
            <a:pPr indent="0" lvl="3" marL="126997" marR="0" rtl="0" algn="ctr">
              <a:lnSpc>
                <a:spcPct val="115000"/>
              </a:lnSpc>
              <a:spcBef>
                <a:spcPts val="0"/>
              </a:spcBef>
              <a:spcAft>
                <a:spcPts val="0"/>
              </a:spcAft>
              <a:buNone/>
            </a:pPr>
            <a:r>
              <a:rPr b="1" i="1" lang="en" sz="1600" u="none" cap="none" strike="noStrike">
                <a:solidFill>
                  <a:schemeClr val="dk1"/>
                </a:solidFill>
                <a:latin typeface="Avenir"/>
                <a:ea typeface="Avenir"/>
                <a:cs typeface="Avenir"/>
                <a:sym typeface="Avenir"/>
              </a:rPr>
              <a:t>Elargissement de la gamme de services</a:t>
            </a:r>
            <a:endParaRPr b="1" i="1" sz="1600" u="none" cap="none" strike="noStrike">
              <a:solidFill>
                <a:schemeClr val="dk1"/>
              </a:solidFill>
              <a:latin typeface="Avenir"/>
              <a:ea typeface="Avenir"/>
              <a:cs typeface="Avenir"/>
              <a:sym typeface="Avenir"/>
            </a:endParaRPr>
          </a:p>
        </p:txBody>
      </p:sp>
      <p:sp>
        <p:nvSpPr>
          <p:cNvPr id="314" name="Google Shape;314;gde5d2b565c_0_565"/>
          <p:cNvSpPr txBox="1"/>
          <p:nvPr/>
        </p:nvSpPr>
        <p:spPr>
          <a:xfrm>
            <a:off x="1363900" y="3965900"/>
            <a:ext cx="928800" cy="6873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b="1" lang="en" sz="1333">
                <a:solidFill>
                  <a:srgbClr val="ED5F73"/>
                </a:solidFill>
                <a:latin typeface="Lato"/>
                <a:ea typeface="Lato"/>
                <a:cs typeface="Lato"/>
                <a:sym typeface="Lato"/>
              </a:rPr>
              <a:t>2020</a:t>
            </a:r>
            <a:endParaRPr b="1" sz="1333">
              <a:solidFill>
                <a:srgbClr val="ED5F73"/>
              </a:solidFill>
              <a:latin typeface="Lato"/>
              <a:ea typeface="Lato"/>
              <a:cs typeface="Lato"/>
              <a:sym typeface="Lato"/>
            </a:endParaRPr>
          </a:p>
          <a:p>
            <a:pPr indent="0" lvl="0" marL="0" marR="0" rtl="0" algn="l">
              <a:spcBef>
                <a:spcPts val="0"/>
              </a:spcBef>
              <a:spcAft>
                <a:spcPts val="0"/>
              </a:spcAft>
              <a:buNone/>
            </a:pPr>
            <a:r>
              <a:t/>
            </a:r>
            <a:endParaRPr b="1" sz="1333">
              <a:solidFill>
                <a:srgbClr val="000000"/>
              </a:solidFill>
              <a:latin typeface="Lato"/>
              <a:ea typeface="Lato"/>
              <a:cs typeface="Lato"/>
              <a:sym typeface="Lato"/>
            </a:endParaRPr>
          </a:p>
        </p:txBody>
      </p:sp>
      <p:sp>
        <p:nvSpPr>
          <p:cNvPr id="315" name="Google Shape;315;gde5d2b565c_0_565"/>
          <p:cNvSpPr txBox="1"/>
          <p:nvPr/>
        </p:nvSpPr>
        <p:spPr>
          <a:xfrm>
            <a:off x="2746233" y="3965884"/>
            <a:ext cx="928800" cy="6873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b="1" lang="en" sz="1333">
                <a:solidFill>
                  <a:srgbClr val="ED5F73"/>
                </a:solidFill>
                <a:latin typeface="Lato"/>
                <a:ea typeface="Lato"/>
                <a:cs typeface="Lato"/>
                <a:sym typeface="Lato"/>
              </a:rPr>
              <a:t>2021</a:t>
            </a:r>
            <a:endParaRPr b="1" sz="800">
              <a:solidFill>
                <a:srgbClr val="ED5F73"/>
              </a:solidFill>
              <a:latin typeface="Lato"/>
              <a:ea typeface="Lato"/>
              <a:cs typeface="Lato"/>
              <a:sym typeface="Lato"/>
            </a:endParaRPr>
          </a:p>
          <a:p>
            <a:pPr indent="0" lvl="0" marL="0" marR="0" rtl="0" algn="l">
              <a:spcBef>
                <a:spcPts val="0"/>
              </a:spcBef>
              <a:spcAft>
                <a:spcPts val="0"/>
              </a:spcAft>
              <a:buNone/>
            </a:pPr>
            <a:r>
              <a:t/>
            </a:r>
            <a:endParaRPr b="1" sz="1333">
              <a:solidFill>
                <a:srgbClr val="000000"/>
              </a:solidFill>
              <a:latin typeface="Lato"/>
              <a:ea typeface="Lato"/>
              <a:cs typeface="Lato"/>
              <a:sym typeface="Lato"/>
            </a:endParaRPr>
          </a:p>
        </p:txBody>
      </p:sp>
      <p:sp>
        <p:nvSpPr>
          <p:cNvPr id="316" name="Google Shape;316;gde5d2b565c_0_565"/>
          <p:cNvSpPr txBox="1"/>
          <p:nvPr/>
        </p:nvSpPr>
        <p:spPr>
          <a:xfrm>
            <a:off x="4183033" y="3965884"/>
            <a:ext cx="928800" cy="6873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b="1" lang="en" sz="1333">
                <a:solidFill>
                  <a:srgbClr val="ED5F73"/>
                </a:solidFill>
                <a:latin typeface="Lato"/>
                <a:ea typeface="Lato"/>
                <a:cs typeface="Lato"/>
                <a:sym typeface="Lato"/>
              </a:rPr>
              <a:t>2022</a:t>
            </a:r>
            <a:endParaRPr b="1" sz="1333">
              <a:solidFill>
                <a:srgbClr val="ED5F73"/>
              </a:solidFill>
              <a:latin typeface="Lato"/>
              <a:ea typeface="Lato"/>
              <a:cs typeface="Lato"/>
              <a:sym typeface="Lato"/>
            </a:endParaRPr>
          </a:p>
          <a:p>
            <a:pPr indent="0" lvl="0" marL="0" marR="0" rtl="0" algn="l">
              <a:spcBef>
                <a:spcPts val="0"/>
              </a:spcBef>
              <a:spcAft>
                <a:spcPts val="0"/>
              </a:spcAft>
              <a:buNone/>
            </a:pPr>
            <a:r>
              <a:t/>
            </a:r>
            <a:endParaRPr b="1" sz="1333">
              <a:solidFill>
                <a:srgbClr val="000000"/>
              </a:solidFill>
              <a:latin typeface="Lato"/>
              <a:ea typeface="Lato"/>
              <a:cs typeface="Lato"/>
              <a:sym typeface="Lato"/>
            </a:endParaRPr>
          </a:p>
        </p:txBody>
      </p:sp>
      <p:sp>
        <p:nvSpPr>
          <p:cNvPr id="317" name="Google Shape;317;gde5d2b565c_0_565"/>
          <p:cNvSpPr txBox="1"/>
          <p:nvPr/>
        </p:nvSpPr>
        <p:spPr>
          <a:xfrm>
            <a:off x="5721433" y="3965884"/>
            <a:ext cx="928800" cy="6873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b="1" lang="en" sz="1333">
                <a:solidFill>
                  <a:srgbClr val="648DE8"/>
                </a:solidFill>
                <a:latin typeface="Lato"/>
                <a:ea typeface="Lato"/>
                <a:cs typeface="Lato"/>
                <a:sym typeface="Lato"/>
              </a:rPr>
              <a:t>2023</a:t>
            </a:r>
            <a:endParaRPr b="1" sz="1333">
              <a:solidFill>
                <a:srgbClr val="648DE8"/>
              </a:solidFill>
              <a:latin typeface="Lato"/>
              <a:ea typeface="Lato"/>
              <a:cs typeface="Lato"/>
              <a:sym typeface="Lato"/>
            </a:endParaRPr>
          </a:p>
          <a:p>
            <a:pPr indent="0" lvl="0" marL="0" marR="0" rtl="0" algn="l">
              <a:spcBef>
                <a:spcPts val="0"/>
              </a:spcBef>
              <a:spcAft>
                <a:spcPts val="0"/>
              </a:spcAft>
              <a:buNone/>
            </a:pPr>
            <a:r>
              <a:t/>
            </a:r>
            <a:endParaRPr b="1" sz="1333">
              <a:solidFill>
                <a:srgbClr val="000000"/>
              </a:solidFill>
              <a:latin typeface="Lato"/>
              <a:ea typeface="Lato"/>
              <a:cs typeface="Lato"/>
              <a:sym typeface="Lato"/>
            </a:endParaRPr>
          </a:p>
        </p:txBody>
      </p:sp>
      <p:sp>
        <p:nvSpPr>
          <p:cNvPr id="318" name="Google Shape;318;gde5d2b565c_0_565"/>
          <p:cNvSpPr txBox="1"/>
          <p:nvPr/>
        </p:nvSpPr>
        <p:spPr>
          <a:xfrm>
            <a:off x="8683600" y="3965884"/>
            <a:ext cx="928800" cy="6873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b="1" lang="en" sz="1333">
                <a:solidFill>
                  <a:srgbClr val="5AF1BE"/>
                </a:solidFill>
                <a:latin typeface="Lato"/>
                <a:ea typeface="Lato"/>
                <a:cs typeface="Lato"/>
                <a:sym typeface="Lato"/>
              </a:rPr>
              <a:t>2025</a:t>
            </a:r>
            <a:endParaRPr b="1" sz="933">
              <a:solidFill>
                <a:srgbClr val="5AF1BE"/>
              </a:solidFill>
              <a:latin typeface="Lato"/>
              <a:ea typeface="Lato"/>
              <a:cs typeface="Lato"/>
              <a:sym typeface="Lato"/>
            </a:endParaRPr>
          </a:p>
          <a:p>
            <a:pPr indent="0" lvl="0" marL="0" marR="0" rtl="0" algn="l">
              <a:spcBef>
                <a:spcPts val="0"/>
              </a:spcBef>
              <a:spcAft>
                <a:spcPts val="0"/>
              </a:spcAft>
              <a:buNone/>
            </a:pPr>
            <a:r>
              <a:t/>
            </a:r>
            <a:endParaRPr b="1" sz="1333">
              <a:solidFill>
                <a:srgbClr val="000000"/>
              </a:solidFill>
              <a:latin typeface="Lato"/>
              <a:ea typeface="Lato"/>
              <a:cs typeface="Lato"/>
              <a:sym typeface="Lato"/>
            </a:endParaRPr>
          </a:p>
        </p:txBody>
      </p:sp>
      <p:sp>
        <p:nvSpPr>
          <p:cNvPr id="319" name="Google Shape;319;gde5d2b565c_0_565"/>
          <p:cNvSpPr txBox="1"/>
          <p:nvPr/>
        </p:nvSpPr>
        <p:spPr>
          <a:xfrm>
            <a:off x="10177067" y="3965900"/>
            <a:ext cx="795600" cy="6873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b="1" lang="en" sz="1333">
                <a:solidFill>
                  <a:srgbClr val="5AF1BE"/>
                </a:solidFill>
                <a:latin typeface="Lato"/>
                <a:ea typeface="Lato"/>
                <a:cs typeface="Lato"/>
                <a:sym typeface="Lato"/>
              </a:rPr>
              <a:t>2026</a:t>
            </a:r>
            <a:endParaRPr b="1" sz="1333">
              <a:solidFill>
                <a:srgbClr val="5AF1BE"/>
              </a:solidFill>
              <a:latin typeface="Lato"/>
              <a:ea typeface="Lato"/>
              <a:cs typeface="Lato"/>
              <a:sym typeface="Lato"/>
            </a:endParaRPr>
          </a:p>
          <a:p>
            <a:pPr indent="0" lvl="0" marL="0" marR="0" rtl="0" algn="l">
              <a:spcBef>
                <a:spcPts val="0"/>
              </a:spcBef>
              <a:spcAft>
                <a:spcPts val="0"/>
              </a:spcAft>
              <a:buNone/>
            </a:pPr>
            <a:r>
              <a:t/>
            </a:r>
            <a:endParaRPr b="1" sz="1333">
              <a:solidFill>
                <a:srgbClr val="000000"/>
              </a:solidFill>
              <a:latin typeface="Lato"/>
              <a:ea typeface="Lato"/>
              <a:cs typeface="Lato"/>
              <a:sym typeface="Lato"/>
            </a:endParaRPr>
          </a:p>
        </p:txBody>
      </p:sp>
      <p:sp>
        <p:nvSpPr>
          <p:cNvPr id="320" name="Google Shape;320;gde5d2b565c_0_565"/>
          <p:cNvSpPr txBox="1"/>
          <p:nvPr/>
        </p:nvSpPr>
        <p:spPr>
          <a:xfrm>
            <a:off x="7304117" y="3965884"/>
            <a:ext cx="928800" cy="6873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b="1" lang="en" sz="1333">
                <a:solidFill>
                  <a:srgbClr val="648DE8"/>
                </a:solidFill>
                <a:latin typeface="Lato"/>
                <a:ea typeface="Lato"/>
                <a:cs typeface="Lato"/>
                <a:sym typeface="Lato"/>
              </a:rPr>
              <a:t>2024</a:t>
            </a:r>
            <a:endParaRPr b="1" sz="1333">
              <a:solidFill>
                <a:srgbClr val="648DE8"/>
              </a:solidFill>
              <a:latin typeface="Lato"/>
              <a:ea typeface="Lato"/>
              <a:cs typeface="Lato"/>
              <a:sym typeface="Lato"/>
            </a:endParaRPr>
          </a:p>
          <a:p>
            <a:pPr indent="0" lvl="0" marL="0" marR="0" rtl="0" algn="l">
              <a:spcBef>
                <a:spcPts val="0"/>
              </a:spcBef>
              <a:spcAft>
                <a:spcPts val="0"/>
              </a:spcAft>
              <a:buNone/>
            </a:pPr>
            <a:r>
              <a:t/>
            </a:r>
            <a:endParaRPr b="1" sz="1333">
              <a:solidFill>
                <a:srgbClr val="000000"/>
              </a:solidFill>
              <a:latin typeface="Lato"/>
              <a:ea typeface="Lato"/>
              <a:cs typeface="Lato"/>
              <a:sym typeface="Lato"/>
            </a:endParaRPr>
          </a:p>
        </p:txBody>
      </p:sp>
      <p:sp>
        <p:nvSpPr>
          <p:cNvPr id="321" name="Google Shape;321;gde5d2b565c_0_565"/>
          <p:cNvSpPr txBox="1"/>
          <p:nvPr/>
        </p:nvSpPr>
        <p:spPr>
          <a:xfrm>
            <a:off x="7867157" y="2028567"/>
            <a:ext cx="3959100" cy="7758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0"/>
              </a:spcBef>
              <a:spcAft>
                <a:spcPts val="0"/>
              </a:spcAft>
              <a:buNone/>
            </a:pPr>
            <a:r>
              <a:rPr b="1" lang="en" sz="1600">
                <a:solidFill>
                  <a:srgbClr val="5AF1BE"/>
                </a:solidFill>
                <a:latin typeface="Lato"/>
                <a:ea typeface="Lato"/>
                <a:cs typeface="Lato"/>
                <a:sym typeface="Lato"/>
              </a:rPr>
              <a:t>Croisière </a:t>
            </a:r>
            <a:endParaRPr sz="1600">
              <a:solidFill>
                <a:schemeClr val="dk1"/>
              </a:solidFill>
              <a:latin typeface="Avenir"/>
              <a:ea typeface="Avenir"/>
              <a:cs typeface="Avenir"/>
              <a:sym typeface="Avenir"/>
            </a:endParaRPr>
          </a:p>
          <a:p>
            <a:pPr indent="0" lvl="3" marL="126997" marR="0" rtl="0" algn="ctr">
              <a:lnSpc>
                <a:spcPct val="115000"/>
              </a:lnSpc>
              <a:spcBef>
                <a:spcPts val="0"/>
              </a:spcBef>
              <a:spcAft>
                <a:spcPts val="0"/>
              </a:spcAft>
              <a:buNone/>
            </a:pPr>
            <a:r>
              <a:rPr b="1" i="1" lang="en" sz="1600" u="none" cap="none" strike="noStrike">
                <a:solidFill>
                  <a:schemeClr val="dk1"/>
                </a:solidFill>
                <a:latin typeface="Avenir"/>
                <a:ea typeface="Avenir"/>
                <a:cs typeface="Avenir"/>
                <a:sym typeface="Avenir"/>
              </a:rPr>
              <a:t>Services compétitifs et pérennes </a:t>
            </a:r>
            <a:endParaRPr/>
          </a:p>
        </p:txBody>
      </p:sp>
      <p:pic>
        <p:nvPicPr>
          <p:cNvPr id="322" name="Google Shape;322;gde5d2b565c_0_565"/>
          <p:cNvPicPr preferRelativeResize="0"/>
          <p:nvPr/>
        </p:nvPicPr>
        <p:blipFill rotWithShape="1">
          <a:blip r:embed="rId3">
            <a:alphaModFix/>
          </a:blip>
          <a:srcRect b="0" l="0" r="0" t="0"/>
          <a:stretch/>
        </p:blipFill>
        <p:spPr>
          <a:xfrm>
            <a:off x="7487040" y="2028566"/>
            <a:ext cx="795600" cy="795600"/>
          </a:xfrm>
          <a:prstGeom prst="rect">
            <a:avLst/>
          </a:prstGeom>
          <a:noFill/>
          <a:ln>
            <a:noFill/>
          </a:ln>
        </p:spPr>
      </p:pic>
      <p:pic>
        <p:nvPicPr>
          <p:cNvPr id="323" name="Google Shape;323;gde5d2b565c_0_565"/>
          <p:cNvPicPr preferRelativeResize="0"/>
          <p:nvPr/>
        </p:nvPicPr>
        <p:blipFill rotWithShape="1">
          <a:blip r:embed="rId4">
            <a:alphaModFix/>
          </a:blip>
          <a:srcRect b="0" l="0" r="0" t="0"/>
          <a:stretch/>
        </p:blipFill>
        <p:spPr>
          <a:xfrm rot="1280643">
            <a:off x="450800" y="3793900"/>
            <a:ext cx="795600" cy="795600"/>
          </a:xfrm>
          <a:prstGeom prst="rect">
            <a:avLst/>
          </a:prstGeom>
          <a:noFill/>
          <a:ln>
            <a:noFill/>
          </a:ln>
        </p:spPr>
      </p:pic>
      <p:pic>
        <p:nvPicPr>
          <p:cNvPr id="324" name="Google Shape;324;gde5d2b565c_0_565"/>
          <p:cNvPicPr preferRelativeResize="0"/>
          <p:nvPr/>
        </p:nvPicPr>
        <p:blipFill rotWithShape="1">
          <a:blip r:embed="rId5">
            <a:alphaModFix/>
          </a:blip>
          <a:srcRect b="0" l="0" r="0" t="0"/>
          <a:stretch/>
        </p:blipFill>
        <p:spPr>
          <a:xfrm rot="713374">
            <a:off x="4524867" y="4902651"/>
            <a:ext cx="795600" cy="795600"/>
          </a:xfrm>
          <a:prstGeom prst="rect">
            <a:avLst/>
          </a:prstGeom>
          <a:noFill/>
          <a:ln>
            <a:noFill/>
          </a:ln>
        </p:spPr>
      </p:pic>
      <p:sp>
        <p:nvSpPr>
          <p:cNvPr id="325" name="Google Shape;325;gde5d2b565c_0_565"/>
          <p:cNvSpPr txBox="1"/>
          <p:nvPr>
            <p:ph type="title"/>
          </p:nvPr>
        </p:nvSpPr>
        <p:spPr>
          <a:xfrm>
            <a:off x="388784" y="140157"/>
            <a:ext cx="11557200" cy="7635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Clr>
                <a:srgbClr val="00B0F0"/>
              </a:buClr>
              <a:buSzPts val="2800"/>
              <a:buFont typeface="Lato"/>
              <a:buNone/>
            </a:pPr>
            <a:r>
              <a:rPr b="1" lang="en" sz="4400">
                <a:solidFill>
                  <a:srgbClr val="00B0F0"/>
                </a:solidFill>
                <a:latin typeface="Lato"/>
                <a:ea typeface="Lato"/>
                <a:cs typeface="Lato"/>
                <a:sym typeface="Lato"/>
              </a:rPr>
              <a:t>TIMELINE</a:t>
            </a:r>
            <a:endParaRPr b="1" sz="4400">
              <a:solidFill>
                <a:srgbClr val="00B0F0"/>
              </a:solidFill>
            </a:endParaRPr>
          </a:p>
        </p:txBody>
      </p:sp>
      <p:pic>
        <p:nvPicPr>
          <p:cNvPr descr="Apip logo" id="326" name="Google Shape;326;gde5d2b565c_0_565"/>
          <p:cNvPicPr preferRelativeResize="0"/>
          <p:nvPr/>
        </p:nvPicPr>
        <p:blipFill rotWithShape="1">
          <a:blip r:embed="rId6">
            <a:alphaModFix/>
          </a:blip>
          <a:srcRect b="0" l="0" r="0" t="0"/>
          <a:stretch/>
        </p:blipFill>
        <p:spPr>
          <a:xfrm>
            <a:off x="11366091" y="5967922"/>
            <a:ext cx="845574" cy="8900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ge02469f3e3_1_19"/>
          <p:cNvSpPr txBox="1"/>
          <p:nvPr/>
        </p:nvSpPr>
        <p:spPr>
          <a:xfrm>
            <a:off x="321592" y="1168651"/>
            <a:ext cx="11548800" cy="41250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6200">
                <a:solidFill>
                  <a:schemeClr val="lt1"/>
                </a:solidFill>
                <a:latin typeface="Verdana"/>
                <a:ea typeface="Verdana"/>
                <a:cs typeface="Verdana"/>
                <a:sym typeface="Verdana"/>
              </a:rPr>
              <a:t>Question 3</a:t>
            </a:r>
            <a:endParaRPr b="1" sz="6200">
              <a:solidFill>
                <a:schemeClr val="lt1"/>
              </a:solidFill>
              <a:latin typeface="Verdana"/>
              <a:ea typeface="Verdana"/>
              <a:cs typeface="Verdana"/>
              <a:sym typeface="Verdana"/>
            </a:endParaRPr>
          </a:p>
          <a:p>
            <a:pPr indent="0" lvl="0" marL="0" marR="0" rtl="0" algn="ctr">
              <a:spcBef>
                <a:spcPts val="0"/>
              </a:spcBef>
              <a:spcAft>
                <a:spcPts val="0"/>
              </a:spcAft>
              <a:buNone/>
            </a:pPr>
            <a:r>
              <a:t/>
            </a:r>
            <a:endParaRPr b="1" sz="6200">
              <a:solidFill>
                <a:schemeClr val="lt1"/>
              </a:solidFill>
              <a:latin typeface="Verdana"/>
              <a:ea typeface="Verdana"/>
              <a:cs typeface="Verdana"/>
              <a:sym typeface="Verdana"/>
            </a:endParaRPr>
          </a:p>
          <a:p>
            <a:pPr indent="0" lvl="0" marL="0" marR="0" rtl="0" algn="ctr">
              <a:spcBef>
                <a:spcPts val="0"/>
              </a:spcBef>
              <a:spcAft>
                <a:spcPts val="0"/>
              </a:spcAft>
              <a:buNone/>
            </a:pPr>
            <a:r>
              <a:rPr b="1" i="1" lang="en" sz="3200">
                <a:solidFill>
                  <a:schemeClr val="lt1"/>
                </a:solidFill>
                <a:latin typeface="Verdana"/>
                <a:ea typeface="Verdana"/>
                <a:cs typeface="Verdana"/>
                <a:sym typeface="Verdana"/>
              </a:rPr>
              <a:t>Participez avec ce lien wooclap.com/POLEDIGI</a:t>
            </a:r>
            <a:endParaRPr b="1" i="1" sz="3200">
              <a:solidFill>
                <a:schemeClr val="lt1"/>
              </a:solidFill>
              <a:latin typeface="Verdana"/>
              <a:ea typeface="Verdana"/>
              <a:cs typeface="Verdana"/>
              <a:sym typeface="Verdana"/>
            </a:endParaRPr>
          </a:p>
          <a:p>
            <a:pPr indent="0" lvl="0" marL="0" marR="0" rtl="0" algn="ctr">
              <a:spcBef>
                <a:spcPts val="0"/>
              </a:spcBef>
              <a:spcAft>
                <a:spcPts val="0"/>
              </a:spcAft>
              <a:buNone/>
            </a:pPr>
            <a:r>
              <a:t/>
            </a:r>
            <a:endParaRPr b="1" i="1" sz="3200">
              <a:solidFill>
                <a:schemeClr val="lt1"/>
              </a:solidFill>
              <a:latin typeface="Verdana"/>
              <a:ea typeface="Verdana"/>
              <a:cs typeface="Verdana"/>
              <a:sym typeface="Verdana"/>
            </a:endParaRPr>
          </a:p>
          <a:p>
            <a:pPr indent="0" lvl="0" marL="0" marR="0" rtl="0" algn="ctr">
              <a:spcBef>
                <a:spcPts val="0"/>
              </a:spcBef>
              <a:spcAft>
                <a:spcPts val="0"/>
              </a:spcAft>
              <a:buNone/>
            </a:pPr>
            <a:r>
              <a:rPr b="1" i="1" lang="en" sz="3200">
                <a:solidFill>
                  <a:schemeClr val="lt1"/>
                </a:solidFill>
                <a:latin typeface="Verdana"/>
                <a:ea typeface="Verdana"/>
                <a:cs typeface="Verdana"/>
                <a:sym typeface="Verdana"/>
              </a:rPr>
              <a:t>Selon vous, quel est LE facteur clé de succès? ("Qu'est-ce qui fera que ce pôle fonctionnera?")</a:t>
            </a:r>
            <a:endParaRPr b="1" i="1" sz="3200">
              <a:solidFill>
                <a:schemeClr val="lt1"/>
              </a:solidFill>
              <a:latin typeface="Verdana"/>
              <a:ea typeface="Verdana"/>
              <a:cs typeface="Verdana"/>
              <a:sym typeface="Verdana"/>
            </a:endParaRPr>
          </a:p>
        </p:txBody>
      </p:sp>
      <p:pic>
        <p:nvPicPr>
          <p:cNvPr descr="Apip logo" id="332" name="Google Shape;332;ge02469f3e3_1_19"/>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pic>
        <p:nvPicPr>
          <p:cNvPr id="92" name="Google Shape;92;gde5d2b565c_0_75"/>
          <p:cNvPicPr preferRelativeResize="0"/>
          <p:nvPr/>
        </p:nvPicPr>
        <p:blipFill>
          <a:blip r:embed="rId4">
            <a:alphaModFix amt="90000"/>
          </a:blip>
          <a:stretch>
            <a:fillRect/>
          </a:stretch>
        </p:blipFill>
        <p:spPr>
          <a:xfrm>
            <a:off x="8615125" y="0"/>
            <a:ext cx="3576875" cy="6858000"/>
          </a:xfrm>
          <a:prstGeom prst="rect">
            <a:avLst/>
          </a:prstGeom>
          <a:noFill/>
          <a:ln>
            <a:noFill/>
          </a:ln>
        </p:spPr>
      </p:pic>
      <p:pic>
        <p:nvPicPr>
          <p:cNvPr descr="Apip logo" id="93" name="Google Shape;93;gde5d2b565c_0_75"/>
          <p:cNvPicPr preferRelativeResize="0"/>
          <p:nvPr/>
        </p:nvPicPr>
        <p:blipFill rotWithShape="1">
          <a:blip r:embed="rId5">
            <a:alphaModFix/>
          </a:blip>
          <a:srcRect b="0" l="0" r="0" t="0"/>
          <a:stretch/>
        </p:blipFill>
        <p:spPr>
          <a:xfrm>
            <a:off x="8919925" y="191152"/>
            <a:ext cx="3081020" cy="3243176"/>
          </a:xfrm>
          <a:prstGeom prst="rect">
            <a:avLst/>
          </a:prstGeom>
          <a:noFill/>
          <a:ln>
            <a:noFill/>
          </a:ln>
        </p:spPr>
      </p:pic>
      <p:sp>
        <p:nvSpPr>
          <p:cNvPr id="94" name="Google Shape;94;gde5d2b565c_0_75"/>
          <p:cNvSpPr txBox="1"/>
          <p:nvPr>
            <p:ph type="ctrTitle"/>
          </p:nvPr>
        </p:nvSpPr>
        <p:spPr>
          <a:xfrm>
            <a:off x="195975" y="4837325"/>
            <a:ext cx="8060700" cy="154320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FFFFFF"/>
              </a:buClr>
              <a:buSzPts val="4500"/>
              <a:buFont typeface="Twentieth Century"/>
              <a:buNone/>
            </a:pPr>
            <a:r>
              <a:rPr b="1" lang="en" sz="5310">
                <a:solidFill>
                  <a:srgbClr val="FFFFFF"/>
                </a:solidFill>
                <a:latin typeface="Verdana"/>
                <a:ea typeface="Verdana"/>
                <a:cs typeface="Verdana"/>
                <a:sym typeface="Verdana"/>
              </a:rPr>
              <a:t>HUB Digital et Entrepreneurial </a:t>
            </a:r>
            <a:br>
              <a:rPr b="1" lang="en" sz="5310">
                <a:solidFill>
                  <a:srgbClr val="FFFFFF"/>
                </a:solidFill>
                <a:latin typeface="Verdana"/>
                <a:ea typeface="Verdana"/>
                <a:cs typeface="Verdana"/>
                <a:sym typeface="Verdana"/>
              </a:rPr>
            </a:br>
            <a:r>
              <a:rPr b="1" lang="en" sz="5310">
                <a:solidFill>
                  <a:srgbClr val="FFFFFF"/>
                </a:solidFill>
                <a:latin typeface="Verdana"/>
                <a:ea typeface="Verdana"/>
                <a:cs typeface="Verdana"/>
                <a:sym typeface="Verdana"/>
              </a:rPr>
              <a:t>de SONFONIA</a:t>
            </a:r>
            <a:endParaRPr b="1" sz="5310">
              <a:solidFill>
                <a:srgbClr val="FFFFFF"/>
              </a:solidFill>
              <a:latin typeface="Verdana"/>
              <a:ea typeface="Verdana"/>
              <a:cs typeface="Verdana"/>
              <a:sym typeface="Verdana"/>
            </a:endParaRPr>
          </a:p>
        </p:txBody>
      </p:sp>
      <p:pic>
        <p:nvPicPr>
          <p:cNvPr id="95" name="Google Shape;95;gde5d2b565c_0_75"/>
          <p:cNvPicPr preferRelativeResize="0"/>
          <p:nvPr/>
        </p:nvPicPr>
        <p:blipFill rotWithShape="1">
          <a:blip r:embed="rId6">
            <a:alphaModFix/>
          </a:blip>
          <a:srcRect b="0" l="0" r="0" t="0"/>
          <a:stretch/>
        </p:blipFill>
        <p:spPr>
          <a:xfrm>
            <a:off x="514525" y="406009"/>
            <a:ext cx="7742139" cy="3997968"/>
          </a:xfrm>
          <a:prstGeom prst="rect">
            <a:avLst/>
          </a:prstGeom>
          <a:noFill/>
          <a:ln cap="flat" cmpd="sng" w="28575">
            <a:solidFill>
              <a:srgbClr val="1C4587"/>
            </a:solidFill>
            <a:prstDash val="solid"/>
            <a:round/>
            <a:headEnd len="sm" w="sm" type="none"/>
            <a:tailEnd len="sm" w="sm" type="none"/>
          </a:ln>
        </p:spPr>
      </p:pic>
      <p:pic>
        <p:nvPicPr>
          <p:cNvPr id="96" name="Google Shape;96;gde5d2b565c_0_75"/>
          <p:cNvPicPr preferRelativeResize="0"/>
          <p:nvPr/>
        </p:nvPicPr>
        <p:blipFill>
          <a:blip r:embed="rId7">
            <a:alphaModFix/>
          </a:blip>
          <a:stretch>
            <a:fillRect/>
          </a:stretch>
        </p:blipFill>
        <p:spPr>
          <a:xfrm>
            <a:off x="10477866" y="5552725"/>
            <a:ext cx="1489959" cy="1058650"/>
          </a:xfrm>
          <a:prstGeom prst="rect">
            <a:avLst/>
          </a:prstGeom>
          <a:noFill/>
          <a:ln cap="flat" cmpd="sng" w="19050">
            <a:solidFill>
              <a:srgbClr val="1C4587"/>
            </a:solidFill>
            <a:prstDash val="solid"/>
            <a:round/>
            <a:headEnd len="sm" w="sm" type="none"/>
            <a:tailEnd len="sm" w="sm" type="none"/>
          </a:ln>
        </p:spPr>
      </p:pic>
      <p:pic>
        <p:nvPicPr>
          <p:cNvPr id="97" name="Google Shape;97;gde5d2b565c_0_75"/>
          <p:cNvPicPr preferRelativeResize="0"/>
          <p:nvPr/>
        </p:nvPicPr>
        <p:blipFill>
          <a:blip r:embed="rId8">
            <a:alphaModFix/>
          </a:blip>
          <a:stretch>
            <a:fillRect/>
          </a:stretch>
        </p:blipFill>
        <p:spPr>
          <a:xfrm>
            <a:off x="8818125" y="3668147"/>
            <a:ext cx="1572947" cy="787150"/>
          </a:xfrm>
          <a:prstGeom prst="rect">
            <a:avLst/>
          </a:prstGeom>
          <a:noFill/>
          <a:ln cap="flat" cmpd="sng" w="19050">
            <a:solidFill>
              <a:srgbClr val="1C4587"/>
            </a:solidFill>
            <a:prstDash val="solid"/>
            <a:round/>
            <a:headEnd len="sm" w="sm" type="none"/>
            <a:tailEnd len="sm" w="sm" type="none"/>
          </a:ln>
        </p:spPr>
      </p:pic>
      <p:pic>
        <p:nvPicPr>
          <p:cNvPr id="98" name="Google Shape;98;gde5d2b565c_0_75"/>
          <p:cNvPicPr preferRelativeResize="0"/>
          <p:nvPr/>
        </p:nvPicPr>
        <p:blipFill>
          <a:blip r:embed="rId9">
            <a:alphaModFix/>
          </a:blip>
          <a:stretch>
            <a:fillRect/>
          </a:stretch>
        </p:blipFill>
        <p:spPr>
          <a:xfrm>
            <a:off x="8818126" y="4632575"/>
            <a:ext cx="1572951" cy="648983"/>
          </a:xfrm>
          <a:prstGeom prst="rect">
            <a:avLst/>
          </a:prstGeom>
          <a:noFill/>
          <a:ln>
            <a:noFill/>
          </a:ln>
        </p:spPr>
      </p:pic>
      <p:pic>
        <p:nvPicPr>
          <p:cNvPr id="99" name="Google Shape;99;gde5d2b565c_0_75"/>
          <p:cNvPicPr preferRelativeResize="0"/>
          <p:nvPr/>
        </p:nvPicPr>
        <p:blipFill>
          <a:blip r:embed="rId10">
            <a:alphaModFix/>
          </a:blip>
          <a:stretch>
            <a:fillRect/>
          </a:stretch>
        </p:blipFill>
        <p:spPr>
          <a:xfrm>
            <a:off x="10882244" y="3781275"/>
            <a:ext cx="771600" cy="1543200"/>
          </a:xfrm>
          <a:prstGeom prst="rect">
            <a:avLst/>
          </a:prstGeom>
          <a:noFill/>
          <a:ln>
            <a:noFill/>
          </a:ln>
        </p:spPr>
      </p:pic>
      <p:pic>
        <p:nvPicPr>
          <p:cNvPr descr="Obligations de publicité / Logos | Massif Central" id="100" name="Google Shape;100;gde5d2b565c_0_75"/>
          <p:cNvPicPr preferRelativeResize="0"/>
          <p:nvPr/>
        </p:nvPicPr>
        <p:blipFill rotWithShape="1">
          <a:blip r:embed="rId11">
            <a:alphaModFix/>
          </a:blip>
          <a:srcRect b="0" l="0" r="0" t="0"/>
          <a:stretch/>
        </p:blipFill>
        <p:spPr>
          <a:xfrm>
            <a:off x="8818131" y="5531323"/>
            <a:ext cx="1572950" cy="11062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gdf857b83d0_0_10"/>
          <p:cNvPicPr preferRelativeResize="0"/>
          <p:nvPr/>
        </p:nvPicPr>
        <p:blipFill>
          <a:blip r:embed="rId3">
            <a:alphaModFix/>
          </a:blip>
          <a:stretch>
            <a:fillRect/>
          </a:stretch>
        </p:blipFill>
        <p:spPr>
          <a:xfrm>
            <a:off x="3050" y="1686850"/>
            <a:ext cx="12112748" cy="3530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gdf0167d624_0_1"/>
          <p:cNvPicPr preferRelativeResize="0"/>
          <p:nvPr/>
        </p:nvPicPr>
        <p:blipFill>
          <a:blip r:embed="rId3">
            <a:alphaModFix/>
          </a:blip>
          <a:stretch>
            <a:fillRect/>
          </a:stretch>
        </p:blipFill>
        <p:spPr>
          <a:xfrm>
            <a:off x="152400" y="746125"/>
            <a:ext cx="11887200" cy="5365750"/>
          </a:xfrm>
          <a:prstGeom prst="rect">
            <a:avLst/>
          </a:prstGeom>
          <a:noFill/>
          <a:ln>
            <a:noFill/>
          </a:ln>
        </p:spPr>
      </p:pic>
      <p:sp>
        <p:nvSpPr>
          <p:cNvPr id="345" name="Google Shape;345;gdf0167d624_0_1"/>
          <p:cNvSpPr txBox="1"/>
          <p:nvPr>
            <p:ph idx="4294967295" type="ctrTitle"/>
          </p:nvPr>
        </p:nvSpPr>
        <p:spPr>
          <a:xfrm>
            <a:off x="466525" y="-466425"/>
            <a:ext cx="9693600" cy="1672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rgbClr val="FFFFFF"/>
              </a:buClr>
              <a:buSzPts val="4500"/>
              <a:buFont typeface="Twentieth Century"/>
              <a:buNone/>
            </a:pPr>
            <a:r>
              <a:rPr b="1" lang="en" sz="4009">
                <a:latin typeface="Verdana"/>
                <a:ea typeface="Verdana"/>
                <a:cs typeface="Verdana"/>
                <a:sym typeface="Verdana"/>
              </a:rPr>
              <a:t>Infrastructure</a:t>
            </a:r>
            <a:endParaRPr b="1" sz="4009">
              <a:latin typeface="Verdana"/>
              <a:ea typeface="Verdana"/>
              <a:cs typeface="Verdana"/>
              <a:sym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gdf0167d624_0_5"/>
          <p:cNvPicPr preferRelativeResize="0"/>
          <p:nvPr/>
        </p:nvPicPr>
        <p:blipFill>
          <a:blip r:embed="rId3">
            <a:alphaModFix/>
          </a:blip>
          <a:stretch>
            <a:fillRect/>
          </a:stretch>
        </p:blipFill>
        <p:spPr>
          <a:xfrm>
            <a:off x="1690451" y="0"/>
            <a:ext cx="8924250" cy="6705599"/>
          </a:xfrm>
          <a:prstGeom prst="rect">
            <a:avLst/>
          </a:prstGeom>
          <a:noFill/>
          <a:ln>
            <a:noFill/>
          </a:ln>
        </p:spPr>
      </p:pic>
      <p:pic>
        <p:nvPicPr>
          <p:cNvPr id="352" name="Google Shape;352;gdf0167d624_0_5"/>
          <p:cNvPicPr preferRelativeResize="0"/>
          <p:nvPr/>
        </p:nvPicPr>
        <p:blipFill>
          <a:blip r:embed="rId4">
            <a:alphaModFix/>
          </a:blip>
          <a:stretch>
            <a:fillRect/>
          </a:stretch>
        </p:blipFill>
        <p:spPr>
          <a:xfrm>
            <a:off x="5720588" y="6229350"/>
            <a:ext cx="1066800" cy="476250"/>
          </a:xfrm>
          <a:prstGeom prst="rect">
            <a:avLst/>
          </a:prstGeom>
          <a:noFill/>
          <a:ln>
            <a:noFill/>
          </a:ln>
        </p:spPr>
      </p:pic>
      <p:sp>
        <p:nvSpPr>
          <p:cNvPr id="353" name="Google Shape;353;gdf0167d624_0_5"/>
          <p:cNvSpPr txBox="1"/>
          <p:nvPr>
            <p:ph idx="4294967295" type="ctrTitle"/>
          </p:nvPr>
        </p:nvSpPr>
        <p:spPr>
          <a:xfrm>
            <a:off x="466525" y="-466425"/>
            <a:ext cx="9693600" cy="1672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rgbClr val="FFFFFF"/>
              </a:buClr>
              <a:buSzPts val="4500"/>
              <a:buFont typeface="Twentieth Century"/>
              <a:buNone/>
            </a:pPr>
            <a:r>
              <a:rPr b="1" lang="en" sz="4009">
                <a:latin typeface="Verdana"/>
                <a:ea typeface="Verdana"/>
                <a:cs typeface="Verdana"/>
                <a:sym typeface="Verdana"/>
              </a:rPr>
              <a:t>Infrastructure</a:t>
            </a:r>
            <a:endParaRPr b="1" sz="4009">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gdf0167d624_0_9"/>
          <p:cNvPicPr preferRelativeResize="0"/>
          <p:nvPr/>
        </p:nvPicPr>
        <p:blipFill>
          <a:blip r:embed="rId3">
            <a:alphaModFix/>
          </a:blip>
          <a:stretch>
            <a:fillRect/>
          </a:stretch>
        </p:blipFill>
        <p:spPr>
          <a:xfrm>
            <a:off x="152400" y="935825"/>
            <a:ext cx="11887200" cy="5547360"/>
          </a:xfrm>
          <a:prstGeom prst="rect">
            <a:avLst/>
          </a:prstGeom>
          <a:noFill/>
          <a:ln>
            <a:noFill/>
          </a:ln>
        </p:spPr>
      </p:pic>
      <p:sp>
        <p:nvSpPr>
          <p:cNvPr id="360" name="Google Shape;360;gdf0167d624_0_9"/>
          <p:cNvSpPr txBox="1"/>
          <p:nvPr>
            <p:ph idx="4294967295" type="ctrTitle"/>
          </p:nvPr>
        </p:nvSpPr>
        <p:spPr>
          <a:xfrm>
            <a:off x="466525" y="-390225"/>
            <a:ext cx="9693600" cy="1672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rgbClr val="FFFFFF"/>
              </a:buClr>
              <a:buSzPts val="4500"/>
              <a:buFont typeface="Twentieth Century"/>
              <a:buNone/>
            </a:pPr>
            <a:r>
              <a:rPr b="1" lang="en" sz="4009">
                <a:latin typeface="Verdana"/>
                <a:ea typeface="Verdana"/>
                <a:cs typeface="Verdana"/>
                <a:sym typeface="Verdana"/>
              </a:rPr>
              <a:t>Infrastructure</a:t>
            </a:r>
            <a:endParaRPr b="1" sz="4009">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pic>
        <p:nvPicPr>
          <p:cNvPr id="365" name="Google Shape;365;gde5d2b565c_0_946"/>
          <p:cNvPicPr preferRelativeResize="0"/>
          <p:nvPr/>
        </p:nvPicPr>
        <p:blipFill>
          <a:blip r:embed="rId4">
            <a:alphaModFix amt="80000"/>
          </a:blip>
          <a:stretch>
            <a:fillRect/>
          </a:stretch>
        </p:blipFill>
        <p:spPr>
          <a:xfrm rot="-5400000">
            <a:off x="4064675" y="-1253025"/>
            <a:ext cx="4046350" cy="12175700"/>
          </a:xfrm>
          <a:prstGeom prst="rect">
            <a:avLst/>
          </a:prstGeom>
          <a:noFill/>
          <a:ln>
            <a:noFill/>
          </a:ln>
        </p:spPr>
      </p:pic>
      <p:sp>
        <p:nvSpPr>
          <p:cNvPr id="366" name="Google Shape;366;gde5d2b565c_0_946"/>
          <p:cNvSpPr txBox="1"/>
          <p:nvPr>
            <p:ph type="ctrTitle"/>
          </p:nvPr>
        </p:nvSpPr>
        <p:spPr>
          <a:xfrm>
            <a:off x="466525" y="143175"/>
            <a:ext cx="9693600" cy="27381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rgbClr val="FFFFFF"/>
              </a:buClr>
              <a:buSzPts val="4500"/>
              <a:buFont typeface="Twentieth Century"/>
              <a:buNone/>
            </a:pPr>
            <a:r>
              <a:rPr b="1" lang="en" sz="4009">
                <a:solidFill>
                  <a:srgbClr val="FFFFFF"/>
                </a:solidFill>
                <a:latin typeface="Verdana"/>
                <a:ea typeface="Verdana"/>
                <a:cs typeface="Verdana"/>
                <a:sym typeface="Verdana"/>
              </a:rPr>
              <a:t>Présentation de Sèmècity</a:t>
            </a:r>
            <a:endParaRPr b="1" sz="4009">
              <a:solidFill>
                <a:srgbClr val="FFFFFF"/>
              </a:solidFill>
              <a:latin typeface="Verdana"/>
              <a:ea typeface="Verdana"/>
              <a:cs typeface="Verdana"/>
              <a:sym typeface="Verdana"/>
            </a:endParaRPr>
          </a:p>
        </p:txBody>
      </p:sp>
      <p:pic>
        <p:nvPicPr>
          <p:cNvPr id="367" name="Google Shape;367;gde5d2b565c_0_946"/>
          <p:cNvPicPr preferRelativeResize="0"/>
          <p:nvPr/>
        </p:nvPicPr>
        <p:blipFill>
          <a:blip r:embed="rId5">
            <a:alphaModFix/>
          </a:blip>
          <a:stretch>
            <a:fillRect/>
          </a:stretch>
        </p:blipFill>
        <p:spPr>
          <a:xfrm>
            <a:off x="6798930" y="4957938"/>
            <a:ext cx="2368839" cy="1683125"/>
          </a:xfrm>
          <a:prstGeom prst="rect">
            <a:avLst/>
          </a:prstGeom>
          <a:noFill/>
          <a:ln cap="flat" cmpd="sng" w="19050">
            <a:solidFill>
              <a:srgbClr val="1C4587"/>
            </a:solidFill>
            <a:prstDash val="solid"/>
            <a:round/>
            <a:headEnd len="sm" w="sm" type="none"/>
            <a:tailEnd len="sm" w="sm" type="none"/>
          </a:ln>
        </p:spPr>
      </p:pic>
      <p:pic>
        <p:nvPicPr>
          <p:cNvPr id="368" name="Google Shape;368;gde5d2b565c_0_946"/>
          <p:cNvPicPr preferRelativeResize="0"/>
          <p:nvPr/>
        </p:nvPicPr>
        <p:blipFill>
          <a:blip r:embed="rId6">
            <a:alphaModFix/>
          </a:blip>
          <a:stretch>
            <a:fillRect/>
          </a:stretch>
        </p:blipFill>
        <p:spPr>
          <a:xfrm>
            <a:off x="240124" y="3109054"/>
            <a:ext cx="3363376" cy="1683125"/>
          </a:xfrm>
          <a:prstGeom prst="rect">
            <a:avLst/>
          </a:prstGeom>
          <a:noFill/>
          <a:ln cap="flat" cmpd="sng" w="19050">
            <a:solidFill>
              <a:srgbClr val="1C4587"/>
            </a:solidFill>
            <a:prstDash val="solid"/>
            <a:round/>
            <a:headEnd len="sm" w="sm" type="none"/>
            <a:tailEnd len="sm" w="sm" type="none"/>
          </a:ln>
        </p:spPr>
      </p:pic>
      <p:pic>
        <p:nvPicPr>
          <p:cNvPr id="369" name="Google Shape;369;gde5d2b565c_0_946"/>
          <p:cNvPicPr preferRelativeResize="0"/>
          <p:nvPr/>
        </p:nvPicPr>
        <p:blipFill>
          <a:blip r:embed="rId7">
            <a:alphaModFix/>
          </a:blip>
          <a:stretch>
            <a:fillRect/>
          </a:stretch>
        </p:blipFill>
        <p:spPr>
          <a:xfrm>
            <a:off x="4437261" y="3109050"/>
            <a:ext cx="4079468" cy="1683126"/>
          </a:xfrm>
          <a:prstGeom prst="rect">
            <a:avLst/>
          </a:prstGeom>
          <a:noFill/>
          <a:ln>
            <a:noFill/>
          </a:ln>
        </p:spPr>
      </p:pic>
      <p:pic>
        <p:nvPicPr>
          <p:cNvPr id="370" name="Google Shape;370;gde5d2b565c_0_946"/>
          <p:cNvPicPr preferRelativeResize="0"/>
          <p:nvPr/>
        </p:nvPicPr>
        <p:blipFill>
          <a:blip r:embed="rId8">
            <a:alphaModFix/>
          </a:blip>
          <a:stretch>
            <a:fillRect/>
          </a:stretch>
        </p:blipFill>
        <p:spPr>
          <a:xfrm>
            <a:off x="9962957" y="3179039"/>
            <a:ext cx="1678102" cy="3356150"/>
          </a:xfrm>
          <a:prstGeom prst="rect">
            <a:avLst/>
          </a:prstGeom>
          <a:noFill/>
          <a:ln>
            <a:noFill/>
          </a:ln>
        </p:spPr>
      </p:pic>
      <p:pic>
        <p:nvPicPr>
          <p:cNvPr descr="Obligations de publicité / Logos | Massif Central" id="371" name="Google Shape;371;gde5d2b565c_0_946"/>
          <p:cNvPicPr preferRelativeResize="0"/>
          <p:nvPr/>
        </p:nvPicPr>
        <p:blipFill rotWithShape="1">
          <a:blip r:embed="rId9">
            <a:alphaModFix/>
          </a:blip>
          <a:srcRect b="0" l="0" r="0" t="0"/>
          <a:stretch/>
        </p:blipFill>
        <p:spPr>
          <a:xfrm>
            <a:off x="2841097" y="4987623"/>
            <a:ext cx="2308725" cy="1623750"/>
          </a:xfrm>
          <a:prstGeom prst="rect">
            <a:avLst/>
          </a:prstGeom>
          <a:noFill/>
          <a:ln>
            <a:noFill/>
          </a:ln>
        </p:spPr>
      </p:pic>
      <p:pic>
        <p:nvPicPr>
          <p:cNvPr descr="Apip logo" id="372" name="Google Shape;372;gde5d2b565c_0_946"/>
          <p:cNvPicPr preferRelativeResize="0"/>
          <p:nvPr/>
        </p:nvPicPr>
        <p:blipFill rotWithShape="1">
          <a:blip r:embed="rId10">
            <a:alphaModFix/>
          </a:blip>
          <a:srcRect b="0" l="0" r="0" t="0"/>
          <a:stretch/>
        </p:blipFill>
        <p:spPr>
          <a:xfrm>
            <a:off x="10388050" y="65365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pic>
        <p:nvPicPr>
          <p:cNvPr id="377" name="Google Shape;377;gdbba116260_0_86"/>
          <p:cNvPicPr preferRelativeResize="0"/>
          <p:nvPr/>
        </p:nvPicPr>
        <p:blipFill>
          <a:blip r:embed="rId4">
            <a:alphaModFix amt="80000"/>
          </a:blip>
          <a:stretch>
            <a:fillRect/>
          </a:stretch>
        </p:blipFill>
        <p:spPr>
          <a:xfrm rot="-5400000">
            <a:off x="4064675" y="-1253025"/>
            <a:ext cx="4046350" cy="12175700"/>
          </a:xfrm>
          <a:prstGeom prst="rect">
            <a:avLst/>
          </a:prstGeom>
          <a:noFill/>
          <a:ln>
            <a:noFill/>
          </a:ln>
        </p:spPr>
      </p:pic>
      <p:sp>
        <p:nvSpPr>
          <p:cNvPr id="378" name="Google Shape;378;gdbba116260_0_86"/>
          <p:cNvSpPr txBox="1"/>
          <p:nvPr>
            <p:ph type="ctrTitle"/>
          </p:nvPr>
        </p:nvSpPr>
        <p:spPr>
          <a:xfrm>
            <a:off x="466525" y="143175"/>
            <a:ext cx="9693600" cy="2738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rgbClr val="FFFFFF"/>
              </a:buClr>
              <a:buSzPts val="4500"/>
              <a:buFont typeface="Twentieth Century"/>
              <a:buNone/>
            </a:pPr>
            <a:r>
              <a:rPr b="1" lang="en" sz="4009">
                <a:solidFill>
                  <a:srgbClr val="FFFFFF"/>
                </a:solidFill>
                <a:latin typeface="Verdana"/>
                <a:ea typeface="Verdana"/>
                <a:cs typeface="Verdana"/>
                <a:sym typeface="Verdana"/>
              </a:rPr>
              <a:t>Merci pour votre participation</a:t>
            </a:r>
            <a:endParaRPr b="1" sz="4009">
              <a:solidFill>
                <a:srgbClr val="FFFFFF"/>
              </a:solidFill>
              <a:latin typeface="Verdana"/>
              <a:ea typeface="Verdana"/>
              <a:cs typeface="Verdana"/>
              <a:sym typeface="Verdana"/>
            </a:endParaRPr>
          </a:p>
        </p:txBody>
      </p:sp>
      <p:pic>
        <p:nvPicPr>
          <p:cNvPr id="379" name="Google Shape;379;gdbba116260_0_86"/>
          <p:cNvPicPr preferRelativeResize="0"/>
          <p:nvPr/>
        </p:nvPicPr>
        <p:blipFill>
          <a:blip r:embed="rId5">
            <a:alphaModFix/>
          </a:blip>
          <a:stretch>
            <a:fillRect/>
          </a:stretch>
        </p:blipFill>
        <p:spPr>
          <a:xfrm>
            <a:off x="6798930" y="4957938"/>
            <a:ext cx="2368839" cy="1683125"/>
          </a:xfrm>
          <a:prstGeom prst="rect">
            <a:avLst/>
          </a:prstGeom>
          <a:noFill/>
          <a:ln cap="flat" cmpd="sng" w="19050">
            <a:solidFill>
              <a:srgbClr val="1C4587"/>
            </a:solidFill>
            <a:prstDash val="solid"/>
            <a:round/>
            <a:headEnd len="sm" w="sm" type="none"/>
            <a:tailEnd len="sm" w="sm" type="none"/>
          </a:ln>
        </p:spPr>
      </p:pic>
      <p:pic>
        <p:nvPicPr>
          <p:cNvPr id="380" name="Google Shape;380;gdbba116260_0_86"/>
          <p:cNvPicPr preferRelativeResize="0"/>
          <p:nvPr/>
        </p:nvPicPr>
        <p:blipFill>
          <a:blip r:embed="rId6">
            <a:alphaModFix/>
          </a:blip>
          <a:stretch>
            <a:fillRect/>
          </a:stretch>
        </p:blipFill>
        <p:spPr>
          <a:xfrm>
            <a:off x="240124" y="3109054"/>
            <a:ext cx="3363376" cy="1683125"/>
          </a:xfrm>
          <a:prstGeom prst="rect">
            <a:avLst/>
          </a:prstGeom>
          <a:noFill/>
          <a:ln cap="flat" cmpd="sng" w="19050">
            <a:solidFill>
              <a:srgbClr val="1C4587"/>
            </a:solidFill>
            <a:prstDash val="solid"/>
            <a:round/>
            <a:headEnd len="sm" w="sm" type="none"/>
            <a:tailEnd len="sm" w="sm" type="none"/>
          </a:ln>
        </p:spPr>
      </p:pic>
      <p:pic>
        <p:nvPicPr>
          <p:cNvPr id="381" name="Google Shape;381;gdbba116260_0_86"/>
          <p:cNvPicPr preferRelativeResize="0"/>
          <p:nvPr/>
        </p:nvPicPr>
        <p:blipFill>
          <a:blip r:embed="rId7">
            <a:alphaModFix/>
          </a:blip>
          <a:stretch>
            <a:fillRect/>
          </a:stretch>
        </p:blipFill>
        <p:spPr>
          <a:xfrm>
            <a:off x="4437261" y="3109050"/>
            <a:ext cx="4079468" cy="1683126"/>
          </a:xfrm>
          <a:prstGeom prst="rect">
            <a:avLst/>
          </a:prstGeom>
          <a:noFill/>
          <a:ln>
            <a:noFill/>
          </a:ln>
        </p:spPr>
      </p:pic>
      <p:pic>
        <p:nvPicPr>
          <p:cNvPr id="382" name="Google Shape;382;gdbba116260_0_86"/>
          <p:cNvPicPr preferRelativeResize="0"/>
          <p:nvPr/>
        </p:nvPicPr>
        <p:blipFill>
          <a:blip r:embed="rId8">
            <a:alphaModFix/>
          </a:blip>
          <a:stretch>
            <a:fillRect/>
          </a:stretch>
        </p:blipFill>
        <p:spPr>
          <a:xfrm>
            <a:off x="9962957" y="3179039"/>
            <a:ext cx="1678102" cy="3356150"/>
          </a:xfrm>
          <a:prstGeom prst="rect">
            <a:avLst/>
          </a:prstGeom>
          <a:noFill/>
          <a:ln>
            <a:noFill/>
          </a:ln>
        </p:spPr>
      </p:pic>
      <p:pic>
        <p:nvPicPr>
          <p:cNvPr descr="Obligations de publicité / Logos | Massif Central" id="383" name="Google Shape;383;gdbba116260_0_86"/>
          <p:cNvPicPr preferRelativeResize="0"/>
          <p:nvPr/>
        </p:nvPicPr>
        <p:blipFill rotWithShape="1">
          <a:blip r:embed="rId9">
            <a:alphaModFix/>
          </a:blip>
          <a:srcRect b="0" l="0" r="0" t="0"/>
          <a:stretch/>
        </p:blipFill>
        <p:spPr>
          <a:xfrm>
            <a:off x="2841097" y="4987623"/>
            <a:ext cx="2308725" cy="1623750"/>
          </a:xfrm>
          <a:prstGeom prst="rect">
            <a:avLst/>
          </a:prstGeom>
          <a:noFill/>
          <a:ln>
            <a:noFill/>
          </a:ln>
        </p:spPr>
      </p:pic>
      <p:pic>
        <p:nvPicPr>
          <p:cNvPr descr="Apip logo" id="384" name="Google Shape;384;gdbba116260_0_86"/>
          <p:cNvPicPr preferRelativeResize="0"/>
          <p:nvPr/>
        </p:nvPicPr>
        <p:blipFill rotWithShape="1">
          <a:blip r:embed="rId10">
            <a:alphaModFix/>
          </a:blip>
          <a:srcRect b="0" l="0" r="0" t="0"/>
          <a:stretch/>
        </p:blipFill>
        <p:spPr>
          <a:xfrm>
            <a:off x="10388050" y="65365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pic>
        <p:nvPicPr>
          <p:cNvPr id="105" name="Google Shape;105;gde5d2b565c_0_551"/>
          <p:cNvPicPr preferRelativeResize="0"/>
          <p:nvPr/>
        </p:nvPicPr>
        <p:blipFill>
          <a:blip r:embed="rId4">
            <a:alphaModFix amt="87000"/>
          </a:blip>
          <a:stretch>
            <a:fillRect/>
          </a:stretch>
        </p:blipFill>
        <p:spPr>
          <a:xfrm>
            <a:off x="8615125" y="0"/>
            <a:ext cx="3576875" cy="6858000"/>
          </a:xfrm>
          <a:prstGeom prst="rect">
            <a:avLst/>
          </a:prstGeom>
          <a:noFill/>
          <a:ln>
            <a:noFill/>
          </a:ln>
        </p:spPr>
      </p:pic>
      <p:pic>
        <p:nvPicPr>
          <p:cNvPr descr="Apip logo" id="106" name="Google Shape;106;gde5d2b565c_0_551"/>
          <p:cNvPicPr preferRelativeResize="0"/>
          <p:nvPr/>
        </p:nvPicPr>
        <p:blipFill rotWithShape="1">
          <a:blip r:embed="rId5">
            <a:alphaModFix/>
          </a:blip>
          <a:srcRect b="0" l="0" r="0" t="0"/>
          <a:stretch/>
        </p:blipFill>
        <p:spPr>
          <a:xfrm>
            <a:off x="8919925" y="191152"/>
            <a:ext cx="3081020" cy="3243176"/>
          </a:xfrm>
          <a:prstGeom prst="rect">
            <a:avLst/>
          </a:prstGeom>
          <a:noFill/>
          <a:ln>
            <a:noFill/>
          </a:ln>
        </p:spPr>
      </p:pic>
      <p:sp>
        <p:nvSpPr>
          <p:cNvPr id="107" name="Google Shape;107;gde5d2b565c_0_551"/>
          <p:cNvSpPr txBox="1"/>
          <p:nvPr>
            <p:ph type="ctrTitle"/>
          </p:nvPr>
        </p:nvSpPr>
        <p:spPr>
          <a:xfrm>
            <a:off x="195975" y="1341500"/>
            <a:ext cx="8060700" cy="503910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FFFFFF"/>
              </a:buClr>
              <a:buSzPts val="4500"/>
              <a:buFont typeface="Twentieth Century"/>
              <a:buNone/>
            </a:pPr>
            <a:r>
              <a:rPr lang="en" sz="5000">
                <a:solidFill>
                  <a:srgbClr val="FFFFFF"/>
                </a:solidFill>
                <a:latin typeface="Verdana"/>
                <a:ea typeface="Verdana"/>
                <a:cs typeface="Verdana"/>
                <a:sym typeface="Verdana"/>
              </a:rPr>
              <a:t>Présentation </a:t>
            </a:r>
            <a:endParaRPr sz="5000">
              <a:solidFill>
                <a:srgbClr val="FFFFFF"/>
              </a:solidFill>
              <a:latin typeface="Verdana"/>
              <a:ea typeface="Verdana"/>
              <a:cs typeface="Verdana"/>
              <a:sym typeface="Verdana"/>
            </a:endParaRPr>
          </a:p>
          <a:p>
            <a:pPr indent="0" lvl="0" marL="0" rtl="0" algn="r">
              <a:lnSpc>
                <a:spcPct val="80000"/>
              </a:lnSpc>
              <a:spcBef>
                <a:spcPts val="0"/>
              </a:spcBef>
              <a:spcAft>
                <a:spcPts val="0"/>
              </a:spcAft>
              <a:buClr>
                <a:srgbClr val="FFFFFF"/>
              </a:buClr>
              <a:buSzPts val="4500"/>
              <a:buFont typeface="Twentieth Century"/>
              <a:buNone/>
            </a:pPr>
            <a:r>
              <a:rPr lang="en" sz="5000">
                <a:solidFill>
                  <a:srgbClr val="FFFFFF"/>
                </a:solidFill>
                <a:latin typeface="Verdana"/>
                <a:ea typeface="Verdana"/>
                <a:cs typeface="Verdana"/>
                <a:sym typeface="Verdana"/>
              </a:rPr>
              <a:t>aux Grandes Entreprises</a:t>
            </a:r>
            <a:endParaRPr sz="5000">
              <a:solidFill>
                <a:srgbClr val="FFFFFF"/>
              </a:solidFill>
              <a:latin typeface="Verdana"/>
              <a:ea typeface="Verdana"/>
              <a:cs typeface="Verdana"/>
              <a:sym typeface="Verdana"/>
            </a:endParaRPr>
          </a:p>
        </p:txBody>
      </p:sp>
      <p:pic>
        <p:nvPicPr>
          <p:cNvPr id="108" name="Google Shape;108;gde5d2b565c_0_551"/>
          <p:cNvPicPr preferRelativeResize="0"/>
          <p:nvPr/>
        </p:nvPicPr>
        <p:blipFill>
          <a:blip r:embed="rId6">
            <a:alphaModFix/>
          </a:blip>
          <a:stretch>
            <a:fillRect/>
          </a:stretch>
        </p:blipFill>
        <p:spPr>
          <a:xfrm>
            <a:off x="10477866" y="5552725"/>
            <a:ext cx="1489959" cy="1058650"/>
          </a:xfrm>
          <a:prstGeom prst="rect">
            <a:avLst/>
          </a:prstGeom>
          <a:noFill/>
          <a:ln cap="flat" cmpd="sng" w="19050">
            <a:solidFill>
              <a:srgbClr val="1C4587"/>
            </a:solidFill>
            <a:prstDash val="solid"/>
            <a:round/>
            <a:headEnd len="sm" w="sm" type="none"/>
            <a:tailEnd len="sm" w="sm" type="none"/>
          </a:ln>
        </p:spPr>
      </p:pic>
      <p:pic>
        <p:nvPicPr>
          <p:cNvPr id="109" name="Google Shape;109;gde5d2b565c_0_551"/>
          <p:cNvPicPr preferRelativeResize="0"/>
          <p:nvPr/>
        </p:nvPicPr>
        <p:blipFill>
          <a:blip r:embed="rId7">
            <a:alphaModFix/>
          </a:blip>
          <a:stretch>
            <a:fillRect/>
          </a:stretch>
        </p:blipFill>
        <p:spPr>
          <a:xfrm>
            <a:off x="8818125" y="3668147"/>
            <a:ext cx="1572947" cy="787150"/>
          </a:xfrm>
          <a:prstGeom prst="rect">
            <a:avLst/>
          </a:prstGeom>
          <a:noFill/>
          <a:ln cap="flat" cmpd="sng" w="19050">
            <a:solidFill>
              <a:srgbClr val="1C4587"/>
            </a:solidFill>
            <a:prstDash val="solid"/>
            <a:round/>
            <a:headEnd len="sm" w="sm" type="none"/>
            <a:tailEnd len="sm" w="sm" type="none"/>
          </a:ln>
        </p:spPr>
      </p:pic>
      <p:pic>
        <p:nvPicPr>
          <p:cNvPr id="110" name="Google Shape;110;gde5d2b565c_0_551"/>
          <p:cNvPicPr preferRelativeResize="0"/>
          <p:nvPr/>
        </p:nvPicPr>
        <p:blipFill>
          <a:blip r:embed="rId8">
            <a:alphaModFix/>
          </a:blip>
          <a:stretch>
            <a:fillRect/>
          </a:stretch>
        </p:blipFill>
        <p:spPr>
          <a:xfrm>
            <a:off x="8818126" y="4632575"/>
            <a:ext cx="1572951" cy="648983"/>
          </a:xfrm>
          <a:prstGeom prst="rect">
            <a:avLst/>
          </a:prstGeom>
          <a:noFill/>
          <a:ln>
            <a:noFill/>
          </a:ln>
        </p:spPr>
      </p:pic>
      <p:pic>
        <p:nvPicPr>
          <p:cNvPr id="111" name="Google Shape;111;gde5d2b565c_0_551"/>
          <p:cNvPicPr preferRelativeResize="0"/>
          <p:nvPr/>
        </p:nvPicPr>
        <p:blipFill>
          <a:blip r:embed="rId9">
            <a:alphaModFix/>
          </a:blip>
          <a:stretch>
            <a:fillRect/>
          </a:stretch>
        </p:blipFill>
        <p:spPr>
          <a:xfrm>
            <a:off x="10882244" y="3781275"/>
            <a:ext cx="771600" cy="1543200"/>
          </a:xfrm>
          <a:prstGeom prst="rect">
            <a:avLst/>
          </a:prstGeom>
          <a:noFill/>
          <a:ln>
            <a:noFill/>
          </a:ln>
        </p:spPr>
      </p:pic>
      <p:pic>
        <p:nvPicPr>
          <p:cNvPr descr="Obligations de publicité / Logos | Massif Central" id="112" name="Google Shape;112;gde5d2b565c_0_551"/>
          <p:cNvPicPr preferRelativeResize="0"/>
          <p:nvPr/>
        </p:nvPicPr>
        <p:blipFill rotWithShape="1">
          <a:blip r:embed="rId10">
            <a:alphaModFix/>
          </a:blip>
          <a:srcRect b="0" l="0" r="0" t="0"/>
          <a:stretch/>
        </p:blipFill>
        <p:spPr>
          <a:xfrm>
            <a:off x="8818131" y="5531323"/>
            <a:ext cx="1572950" cy="11062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gde5d2b565c_0_434"/>
          <p:cNvSpPr txBox="1"/>
          <p:nvPr/>
        </p:nvSpPr>
        <p:spPr>
          <a:xfrm>
            <a:off x="989067" y="693001"/>
            <a:ext cx="11548800" cy="4710000"/>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 sz="4000">
                <a:solidFill>
                  <a:schemeClr val="lt1"/>
                </a:solidFill>
                <a:latin typeface="Verdana"/>
                <a:ea typeface="Verdana"/>
                <a:cs typeface="Verdana"/>
                <a:sym typeface="Verdana"/>
              </a:rPr>
              <a:t>Agenda:</a:t>
            </a:r>
            <a:endParaRPr b="1" sz="4000">
              <a:solidFill>
                <a:schemeClr val="lt1"/>
              </a:solidFill>
              <a:latin typeface="Verdana"/>
              <a:ea typeface="Verdana"/>
              <a:cs typeface="Verdana"/>
              <a:sym typeface="Verdana"/>
            </a:endParaRPr>
          </a:p>
          <a:p>
            <a:pPr indent="0" lvl="0" marL="0" marR="0" rtl="0" algn="l">
              <a:spcBef>
                <a:spcPts val="0"/>
              </a:spcBef>
              <a:spcAft>
                <a:spcPts val="0"/>
              </a:spcAft>
              <a:buNone/>
            </a:pPr>
            <a:r>
              <a:t/>
            </a:r>
            <a:endParaRPr b="1" sz="1000">
              <a:solidFill>
                <a:schemeClr val="lt1"/>
              </a:solidFill>
              <a:latin typeface="Verdana"/>
              <a:ea typeface="Verdana"/>
              <a:cs typeface="Verdana"/>
              <a:sym typeface="Verdana"/>
            </a:endParaRPr>
          </a:p>
          <a:p>
            <a:pPr indent="-381000" lvl="0" marL="1371600" marR="0" rtl="0" algn="l">
              <a:lnSpc>
                <a:spcPct val="150000"/>
              </a:lnSpc>
              <a:spcBef>
                <a:spcPts val="0"/>
              </a:spcBef>
              <a:spcAft>
                <a:spcPts val="0"/>
              </a:spcAft>
              <a:buClr>
                <a:schemeClr val="lt1"/>
              </a:buClr>
              <a:buSzPts val="2400"/>
              <a:buFont typeface="Verdana"/>
              <a:buChar char="●"/>
            </a:pPr>
            <a:r>
              <a:rPr b="1" lang="en" sz="2400">
                <a:solidFill>
                  <a:schemeClr val="lt1"/>
                </a:solidFill>
                <a:latin typeface="Verdana"/>
                <a:ea typeface="Verdana"/>
                <a:cs typeface="Verdana"/>
                <a:sym typeface="Verdana"/>
              </a:rPr>
              <a:t>Contexte</a:t>
            </a:r>
            <a:endParaRPr b="1" sz="2400">
              <a:solidFill>
                <a:schemeClr val="lt1"/>
              </a:solidFill>
              <a:latin typeface="Verdana"/>
              <a:ea typeface="Verdana"/>
              <a:cs typeface="Verdana"/>
              <a:sym typeface="Verdana"/>
            </a:endParaRPr>
          </a:p>
          <a:p>
            <a:pPr indent="-381000" lvl="0" marL="1371600" marR="0" rtl="0" algn="l">
              <a:lnSpc>
                <a:spcPct val="150000"/>
              </a:lnSpc>
              <a:spcBef>
                <a:spcPts val="0"/>
              </a:spcBef>
              <a:spcAft>
                <a:spcPts val="0"/>
              </a:spcAft>
              <a:buClr>
                <a:schemeClr val="lt1"/>
              </a:buClr>
              <a:buSzPts val="2400"/>
              <a:buFont typeface="Verdana"/>
              <a:buChar char="●"/>
            </a:pPr>
            <a:r>
              <a:rPr b="1" lang="en" sz="2400">
                <a:solidFill>
                  <a:schemeClr val="lt1"/>
                </a:solidFill>
                <a:latin typeface="Verdana"/>
                <a:ea typeface="Verdana"/>
                <a:cs typeface="Verdana"/>
                <a:sym typeface="Verdana"/>
              </a:rPr>
              <a:t>Enquête et étude</a:t>
            </a:r>
            <a:endParaRPr b="1" sz="2400">
              <a:solidFill>
                <a:schemeClr val="lt1"/>
              </a:solidFill>
              <a:latin typeface="Verdana"/>
              <a:ea typeface="Verdana"/>
              <a:cs typeface="Verdana"/>
              <a:sym typeface="Verdana"/>
            </a:endParaRPr>
          </a:p>
          <a:p>
            <a:pPr indent="-381000" lvl="0" marL="1371600" rtl="0" algn="l">
              <a:lnSpc>
                <a:spcPct val="150000"/>
              </a:lnSpc>
              <a:spcBef>
                <a:spcPts val="0"/>
              </a:spcBef>
              <a:spcAft>
                <a:spcPts val="0"/>
              </a:spcAft>
              <a:buClr>
                <a:schemeClr val="lt1"/>
              </a:buClr>
              <a:buSzPts val="2400"/>
              <a:buFont typeface="Verdana"/>
              <a:buChar char="●"/>
            </a:pPr>
            <a:r>
              <a:rPr b="1" lang="en" sz="2400">
                <a:solidFill>
                  <a:schemeClr val="lt1"/>
                </a:solidFill>
                <a:latin typeface="Verdana"/>
                <a:ea typeface="Verdana"/>
                <a:cs typeface="Verdana"/>
                <a:sym typeface="Verdana"/>
              </a:rPr>
              <a:t>Proposition de positionnement</a:t>
            </a:r>
            <a:endParaRPr sz="2400">
              <a:solidFill>
                <a:schemeClr val="lt1"/>
              </a:solidFill>
              <a:latin typeface="Verdana"/>
              <a:ea typeface="Verdana"/>
              <a:cs typeface="Verdana"/>
              <a:sym typeface="Verdana"/>
            </a:endParaRPr>
          </a:p>
          <a:p>
            <a:pPr indent="-381000" lvl="0" marL="1371600" rtl="0" algn="l">
              <a:lnSpc>
                <a:spcPct val="150000"/>
              </a:lnSpc>
              <a:spcBef>
                <a:spcPts val="0"/>
              </a:spcBef>
              <a:spcAft>
                <a:spcPts val="0"/>
              </a:spcAft>
              <a:buClr>
                <a:schemeClr val="lt1"/>
              </a:buClr>
              <a:buSzPts val="2400"/>
              <a:buFont typeface="Verdana"/>
              <a:buChar char="●"/>
            </a:pPr>
            <a:r>
              <a:rPr b="1" lang="en" sz="2400">
                <a:solidFill>
                  <a:schemeClr val="lt1"/>
                </a:solidFill>
                <a:latin typeface="Verdana"/>
                <a:ea typeface="Verdana"/>
                <a:cs typeface="Verdana"/>
                <a:sym typeface="Verdana"/>
              </a:rPr>
              <a:t>Proposition de catalogue de services</a:t>
            </a:r>
            <a:endParaRPr sz="2400">
              <a:solidFill>
                <a:schemeClr val="lt1"/>
              </a:solidFill>
              <a:latin typeface="Verdana"/>
              <a:ea typeface="Verdana"/>
              <a:cs typeface="Verdana"/>
              <a:sym typeface="Verdana"/>
            </a:endParaRPr>
          </a:p>
          <a:p>
            <a:pPr indent="-381000" lvl="0" marL="1371600" rtl="0" algn="l">
              <a:lnSpc>
                <a:spcPct val="150000"/>
              </a:lnSpc>
              <a:spcBef>
                <a:spcPts val="0"/>
              </a:spcBef>
              <a:spcAft>
                <a:spcPts val="0"/>
              </a:spcAft>
              <a:buClr>
                <a:schemeClr val="lt1"/>
              </a:buClr>
              <a:buSzPts val="2400"/>
              <a:buFont typeface="Verdana"/>
              <a:buChar char="●"/>
            </a:pPr>
            <a:r>
              <a:rPr b="1" lang="en" sz="2400">
                <a:solidFill>
                  <a:schemeClr val="lt1"/>
                </a:solidFill>
                <a:latin typeface="Verdana"/>
                <a:ea typeface="Verdana"/>
                <a:cs typeface="Verdana"/>
                <a:sym typeface="Verdana"/>
              </a:rPr>
              <a:t>Proposition de mise en oeuvre</a:t>
            </a:r>
            <a:endParaRPr b="1" sz="2400">
              <a:solidFill>
                <a:schemeClr val="lt1"/>
              </a:solidFill>
              <a:latin typeface="Verdana"/>
              <a:ea typeface="Verdana"/>
              <a:cs typeface="Verdana"/>
              <a:sym typeface="Verdana"/>
            </a:endParaRPr>
          </a:p>
          <a:p>
            <a:pPr indent="0" lvl="0" marL="0" rtl="0" algn="l">
              <a:lnSpc>
                <a:spcPct val="150000"/>
              </a:lnSpc>
              <a:spcBef>
                <a:spcPts val="0"/>
              </a:spcBef>
              <a:spcAft>
                <a:spcPts val="0"/>
              </a:spcAft>
              <a:buNone/>
            </a:pPr>
            <a:r>
              <a:t/>
            </a:r>
            <a:endParaRPr b="1" sz="2400">
              <a:solidFill>
                <a:schemeClr val="lt1"/>
              </a:solidFill>
              <a:latin typeface="Verdana"/>
              <a:ea typeface="Verdana"/>
              <a:cs typeface="Verdana"/>
              <a:sym typeface="Verdana"/>
            </a:endParaRPr>
          </a:p>
          <a:p>
            <a:pPr indent="-381000" lvl="0" marL="457200" rtl="0" algn="l">
              <a:lnSpc>
                <a:spcPct val="150000"/>
              </a:lnSpc>
              <a:spcBef>
                <a:spcPts val="0"/>
              </a:spcBef>
              <a:spcAft>
                <a:spcPts val="0"/>
              </a:spcAft>
              <a:buClr>
                <a:schemeClr val="lt1"/>
              </a:buClr>
              <a:buSzPts val="2400"/>
              <a:buFont typeface="Verdana"/>
              <a:buChar char="+"/>
            </a:pPr>
            <a:r>
              <a:rPr b="1" lang="en" sz="2400">
                <a:solidFill>
                  <a:schemeClr val="lt1"/>
                </a:solidFill>
                <a:latin typeface="Verdana"/>
                <a:ea typeface="Verdana"/>
                <a:cs typeface="Verdana"/>
                <a:sym typeface="Verdana"/>
              </a:rPr>
              <a:t>Vos inputs en continu: wooclap.com/poledigiPOLEDIGI</a:t>
            </a:r>
            <a:endParaRPr b="1" sz="2400">
              <a:solidFill>
                <a:schemeClr val="lt1"/>
              </a:solidFill>
              <a:latin typeface="Verdana"/>
              <a:ea typeface="Verdana"/>
              <a:cs typeface="Verdana"/>
              <a:sym typeface="Verdana"/>
            </a:endParaRPr>
          </a:p>
        </p:txBody>
      </p:sp>
      <p:pic>
        <p:nvPicPr>
          <p:cNvPr descr="Apip logo" id="118" name="Google Shape;118;gde5d2b565c_0_434"/>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gdba1aa7e4b_1_41"/>
          <p:cNvSpPr txBox="1"/>
          <p:nvPr/>
        </p:nvSpPr>
        <p:spPr>
          <a:xfrm>
            <a:off x="321592" y="2530526"/>
            <a:ext cx="11548800" cy="12006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i="0" lang="en" sz="6200" u="none" cap="none" strike="noStrike">
                <a:solidFill>
                  <a:schemeClr val="lt1"/>
                </a:solidFill>
                <a:latin typeface="Verdana"/>
                <a:ea typeface="Verdana"/>
                <a:cs typeface="Verdana"/>
                <a:sym typeface="Verdana"/>
              </a:rPr>
              <a:t>Contexte</a:t>
            </a:r>
            <a:endParaRPr i="0" sz="3666" u="none" cap="none" strike="noStrike">
              <a:solidFill>
                <a:schemeClr val="lt1"/>
              </a:solidFill>
              <a:latin typeface="Verdana"/>
              <a:ea typeface="Verdana"/>
              <a:cs typeface="Verdana"/>
              <a:sym typeface="Verdana"/>
            </a:endParaRPr>
          </a:p>
        </p:txBody>
      </p:sp>
      <p:pic>
        <p:nvPicPr>
          <p:cNvPr descr="Apip logo" id="124" name="Google Shape;124;gdba1aa7e4b_1_41"/>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gdba1aa7e4b_1_0"/>
          <p:cNvSpPr txBox="1"/>
          <p:nvPr/>
        </p:nvSpPr>
        <p:spPr>
          <a:xfrm>
            <a:off x="1483950" y="1060225"/>
            <a:ext cx="9224100" cy="5464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 sz="2000" cap="none" strike="noStrike">
                <a:solidFill>
                  <a:schemeClr val="lt1"/>
                </a:solidFill>
                <a:latin typeface="Verdana"/>
                <a:ea typeface="Verdana"/>
                <a:cs typeface="Verdana"/>
                <a:sym typeface="Verdana"/>
              </a:rPr>
              <a:t>Genèse du projet</a:t>
            </a:r>
            <a:br>
              <a:rPr b="1" i="1" lang="en" sz="2000">
                <a:solidFill>
                  <a:schemeClr val="lt1"/>
                </a:solidFill>
                <a:latin typeface="Verdana"/>
                <a:ea typeface="Verdana"/>
                <a:cs typeface="Verdana"/>
                <a:sym typeface="Verdana"/>
              </a:rPr>
            </a:br>
            <a:endParaRPr i="0" sz="1000" u="none" cap="none" strike="noStrike">
              <a:solidFill>
                <a:schemeClr val="lt1"/>
              </a:solidFill>
              <a:latin typeface="Verdana"/>
              <a:ea typeface="Verdana"/>
              <a:cs typeface="Verdana"/>
              <a:sym typeface="Verdana"/>
            </a:endParaRPr>
          </a:p>
          <a:p>
            <a:pPr indent="-355600" lvl="0" marL="457200" rtl="0" algn="l">
              <a:lnSpc>
                <a:spcPct val="115000"/>
              </a:lnSpc>
              <a:spcBef>
                <a:spcPts val="0"/>
              </a:spcBef>
              <a:spcAft>
                <a:spcPts val="0"/>
              </a:spcAft>
              <a:buClr>
                <a:srgbClr val="FFFFFF"/>
              </a:buClr>
              <a:buSzPts val="2000"/>
              <a:buFont typeface="Verdana"/>
              <a:buChar char="●"/>
            </a:pPr>
            <a:r>
              <a:rPr lang="en" sz="2000">
                <a:solidFill>
                  <a:srgbClr val="FFFFFF"/>
                </a:solidFill>
                <a:latin typeface="Verdana"/>
                <a:ea typeface="Verdana"/>
                <a:cs typeface="Verdana"/>
                <a:sym typeface="Verdana"/>
              </a:rPr>
              <a:t>L’utilisation du digital est devenue pratique courante pour les gouvernements, entreprises et particuliers dans le monde.</a:t>
            </a:r>
            <a:endParaRPr sz="2000">
              <a:solidFill>
                <a:srgbClr val="FFFFFF"/>
              </a:solidFill>
              <a:latin typeface="Verdana"/>
              <a:ea typeface="Verdana"/>
              <a:cs typeface="Verdana"/>
              <a:sym typeface="Verdana"/>
            </a:endParaRPr>
          </a:p>
          <a:p>
            <a:pPr indent="-355600" lvl="0" marL="457200" rtl="0" algn="l">
              <a:lnSpc>
                <a:spcPct val="115000"/>
              </a:lnSpc>
              <a:spcBef>
                <a:spcPts val="0"/>
              </a:spcBef>
              <a:spcAft>
                <a:spcPts val="0"/>
              </a:spcAft>
              <a:buClr>
                <a:srgbClr val="FFFFFF"/>
              </a:buClr>
              <a:buSzPts val="2000"/>
              <a:buFont typeface="Verdana"/>
              <a:buChar char="●"/>
            </a:pPr>
            <a:r>
              <a:rPr lang="en" sz="2000">
                <a:solidFill>
                  <a:srgbClr val="FFFFFF"/>
                </a:solidFill>
                <a:latin typeface="Verdana"/>
                <a:ea typeface="Verdana"/>
                <a:cs typeface="Verdana"/>
                <a:sym typeface="Verdana"/>
              </a:rPr>
              <a:t>La Guinée a un secteur privé en majorité informelle et une administration très faiblement digitalisée.</a:t>
            </a:r>
            <a:endParaRPr sz="2000">
              <a:solidFill>
                <a:srgbClr val="FFFFFF"/>
              </a:solidFill>
              <a:latin typeface="Verdana"/>
              <a:ea typeface="Verdana"/>
              <a:cs typeface="Verdana"/>
              <a:sym typeface="Verdana"/>
            </a:endParaRPr>
          </a:p>
          <a:p>
            <a:pPr indent="-355600" lvl="0" marL="457200" rtl="0" algn="l">
              <a:lnSpc>
                <a:spcPct val="115000"/>
              </a:lnSpc>
              <a:spcBef>
                <a:spcPts val="0"/>
              </a:spcBef>
              <a:spcAft>
                <a:spcPts val="0"/>
              </a:spcAft>
              <a:buClr>
                <a:srgbClr val="FFFFFF"/>
              </a:buClr>
              <a:buSzPts val="2000"/>
              <a:buFont typeface="Verdana"/>
              <a:buChar char="●"/>
            </a:pPr>
            <a:r>
              <a:rPr lang="en" sz="2000">
                <a:solidFill>
                  <a:srgbClr val="FFFFFF"/>
                </a:solidFill>
                <a:latin typeface="Verdana"/>
                <a:ea typeface="Verdana"/>
                <a:cs typeface="Verdana"/>
                <a:sym typeface="Verdana"/>
              </a:rPr>
              <a:t>Les jeunes se lancent dans le digital mais ne disposent pas d’espace, un environnement adéquat et les compétences pour se développer.</a:t>
            </a:r>
            <a:endParaRPr sz="2000">
              <a:solidFill>
                <a:srgbClr val="FFFFFF"/>
              </a:solidFill>
              <a:latin typeface="Verdana"/>
              <a:ea typeface="Verdana"/>
              <a:cs typeface="Verdana"/>
              <a:sym typeface="Verdana"/>
            </a:endParaRPr>
          </a:p>
          <a:p>
            <a:pPr indent="-355600" lvl="0" marL="457200" rtl="0" algn="l">
              <a:lnSpc>
                <a:spcPct val="115000"/>
              </a:lnSpc>
              <a:spcBef>
                <a:spcPts val="0"/>
              </a:spcBef>
              <a:spcAft>
                <a:spcPts val="0"/>
              </a:spcAft>
              <a:buClr>
                <a:srgbClr val="FFFFFF"/>
              </a:buClr>
              <a:buSzPts val="2000"/>
              <a:buFont typeface="Verdana"/>
              <a:buChar char="●"/>
            </a:pPr>
            <a:r>
              <a:rPr lang="en" sz="2000">
                <a:solidFill>
                  <a:srgbClr val="FFFFFF"/>
                </a:solidFill>
                <a:latin typeface="Verdana"/>
                <a:ea typeface="Verdana"/>
                <a:cs typeface="Verdana"/>
                <a:sym typeface="Verdana"/>
              </a:rPr>
              <a:t>Les projets numériques vont trop loin dans l’exploit technique mais pas adapté au marché.</a:t>
            </a:r>
            <a:endParaRPr sz="2000">
              <a:solidFill>
                <a:srgbClr val="FFFFFF"/>
              </a:solidFill>
              <a:latin typeface="Verdana"/>
              <a:ea typeface="Verdana"/>
              <a:cs typeface="Verdana"/>
              <a:sym typeface="Verdana"/>
            </a:endParaRPr>
          </a:p>
          <a:p>
            <a:pPr indent="-355600" lvl="0" marL="457200" rtl="0" algn="l">
              <a:lnSpc>
                <a:spcPct val="115000"/>
              </a:lnSpc>
              <a:spcBef>
                <a:spcPts val="0"/>
              </a:spcBef>
              <a:spcAft>
                <a:spcPts val="0"/>
              </a:spcAft>
              <a:buClr>
                <a:srgbClr val="FFFFFF"/>
              </a:buClr>
              <a:buSzPts val="2000"/>
              <a:buFont typeface="Verdana"/>
              <a:buChar char="●"/>
            </a:pPr>
            <a:r>
              <a:rPr lang="en" sz="2000">
                <a:solidFill>
                  <a:srgbClr val="FFFFFF"/>
                </a:solidFill>
                <a:latin typeface="Verdana"/>
                <a:ea typeface="Verdana"/>
                <a:cs typeface="Verdana"/>
                <a:sym typeface="Verdana"/>
              </a:rPr>
              <a:t>Pour rendre nos entreprises compétitives face à la concurrence d’un marché mondial ouvert et avoir une administration moderne, il est important d’accompagner les porteurs de projet dans le digital.</a:t>
            </a:r>
            <a:endParaRPr sz="2000">
              <a:solidFill>
                <a:srgbClr val="FFFFFF"/>
              </a:solidFill>
              <a:latin typeface="Verdana"/>
              <a:ea typeface="Verdana"/>
              <a:cs typeface="Verdana"/>
              <a:sym typeface="Verdana"/>
            </a:endParaRPr>
          </a:p>
          <a:p>
            <a:pPr indent="0" lvl="0" marL="0" marR="0" rtl="0" algn="ctr">
              <a:spcBef>
                <a:spcPts val="0"/>
              </a:spcBef>
              <a:spcAft>
                <a:spcPts val="0"/>
              </a:spcAft>
              <a:buNone/>
            </a:pPr>
            <a:r>
              <a:rPr i="0" lang="en" sz="2000" u="none" cap="none" strike="noStrike">
                <a:solidFill>
                  <a:schemeClr val="lt1"/>
                </a:solidFill>
                <a:latin typeface="Verdana"/>
                <a:ea typeface="Verdana"/>
                <a:cs typeface="Verdana"/>
                <a:sym typeface="Verdana"/>
              </a:rPr>
              <a:t> </a:t>
            </a:r>
            <a:endParaRPr sz="2000">
              <a:solidFill>
                <a:schemeClr val="lt1"/>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gdba1aa7e4b_1_21"/>
          <p:cNvSpPr txBox="1"/>
          <p:nvPr/>
        </p:nvSpPr>
        <p:spPr>
          <a:xfrm>
            <a:off x="321592" y="2530526"/>
            <a:ext cx="11548800" cy="12006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en" sz="6200">
                <a:solidFill>
                  <a:schemeClr val="lt1"/>
                </a:solidFill>
                <a:latin typeface="Verdana"/>
                <a:ea typeface="Verdana"/>
                <a:cs typeface="Verdana"/>
                <a:sym typeface="Verdana"/>
              </a:rPr>
              <a:t>Enquêtes et études</a:t>
            </a:r>
            <a:endParaRPr i="0" sz="3666" u="none" cap="none" strike="noStrike">
              <a:solidFill>
                <a:schemeClr val="lt1"/>
              </a:solidFill>
              <a:latin typeface="Verdana"/>
              <a:ea typeface="Verdana"/>
              <a:cs typeface="Verdana"/>
              <a:sym typeface="Verdana"/>
            </a:endParaRPr>
          </a:p>
        </p:txBody>
      </p:sp>
      <p:pic>
        <p:nvPicPr>
          <p:cNvPr descr="Apip logo" id="135" name="Google Shape;135;gdba1aa7e4b_1_21"/>
          <p:cNvPicPr preferRelativeResize="0"/>
          <p:nvPr/>
        </p:nvPicPr>
        <p:blipFill rotWithShape="1">
          <a:blip r:embed="rId4">
            <a:alphaModFix/>
          </a:blip>
          <a:srcRect b="0" l="0" r="0" t="0"/>
          <a:stretch/>
        </p:blipFill>
        <p:spPr>
          <a:xfrm>
            <a:off x="10464250" y="5096400"/>
            <a:ext cx="1575225" cy="1658125"/>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Une image contenant texte, équipement électronique&#10;&#10;Description générée automatiquement" id="140" name="Google Shape;140;gde5d2b565c_1_159"/>
          <p:cNvPicPr preferRelativeResize="0"/>
          <p:nvPr/>
        </p:nvPicPr>
        <p:blipFill rotWithShape="1">
          <a:blip r:embed="rId3">
            <a:alphaModFix/>
          </a:blip>
          <a:srcRect b="0" l="0" r="0" t="0"/>
          <a:stretch/>
        </p:blipFill>
        <p:spPr>
          <a:xfrm>
            <a:off x="0" y="1426329"/>
            <a:ext cx="12192001" cy="2907034"/>
          </a:xfrm>
          <a:prstGeom prst="rect">
            <a:avLst/>
          </a:prstGeom>
          <a:noFill/>
          <a:ln>
            <a:noFill/>
          </a:ln>
        </p:spPr>
      </p:pic>
      <p:pic>
        <p:nvPicPr>
          <p:cNvPr descr="Une image contenant texte, équipement électronique&#10;&#10;Description générée automatiquement" id="141" name="Google Shape;141;gde5d2b565c_1_159"/>
          <p:cNvPicPr preferRelativeResize="0"/>
          <p:nvPr/>
        </p:nvPicPr>
        <p:blipFill rotWithShape="1">
          <a:blip r:embed="rId4">
            <a:alphaModFix/>
          </a:blip>
          <a:srcRect b="3405" l="0" r="0" t="11241"/>
          <a:stretch/>
        </p:blipFill>
        <p:spPr>
          <a:xfrm>
            <a:off x="1174767" y="4375600"/>
            <a:ext cx="9842499" cy="2482400"/>
          </a:xfrm>
          <a:prstGeom prst="rect">
            <a:avLst/>
          </a:prstGeom>
          <a:noFill/>
          <a:ln>
            <a:noFill/>
          </a:ln>
        </p:spPr>
      </p:pic>
      <p:sp>
        <p:nvSpPr>
          <p:cNvPr id="142" name="Google Shape;142;gde5d2b565c_1_159"/>
          <p:cNvSpPr txBox="1"/>
          <p:nvPr/>
        </p:nvSpPr>
        <p:spPr>
          <a:xfrm>
            <a:off x="544700" y="57667"/>
            <a:ext cx="11337600" cy="1169700"/>
          </a:xfrm>
          <a:prstGeom prst="rect">
            <a:avLst/>
          </a:prstGeom>
          <a:noFill/>
          <a:ln>
            <a:noFill/>
          </a:ln>
        </p:spPr>
        <p:txBody>
          <a:bodyPr anchorCtr="0" anchor="t" bIns="35700" lIns="35700" spcFirstLastPara="1" rIns="35700" wrap="square" tIns="35700">
            <a:noAutofit/>
          </a:bodyPr>
          <a:lstStyle/>
          <a:p>
            <a:pPr indent="0" lvl="0" marL="0" rtl="0" algn="ctr">
              <a:lnSpc>
                <a:spcPct val="90000"/>
              </a:lnSpc>
              <a:spcBef>
                <a:spcPts val="0"/>
              </a:spcBef>
              <a:spcAft>
                <a:spcPts val="0"/>
              </a:spcAft>
              <a:buSzPts val="1700"/>
              <a:buNone/>
            </a:pPr>
            <a:r>
              <a:rPr b="1" lang="en" sz="4400">
                <a:solidFill>
                  <a:srgbClr val="58CFAF"/>
                </a:solidFill>
                <a:latin typeface="Lato"/>
                <a:ea typeface="Lato"/>
                <a:cs typeface="Lato"/>
                <a:sym typeface="Lato"/>
              </a:rPr>
              <a:t> </a:t>
            </a:r>
            <a:r>
              <a:rPr b="1" lang="en" sz="4400">
                <a:solidFill>
                  <a:srgbClr val="333F50"/>
                </a:solidFill>
                <a:latin typeface="Lato"/>
                <a:ea typeface="Lato"/>
                <a:cs typeface="Lato"/>
                <a:sym typeface="Lato"/>
              </a:rPr>
              <a:t>Enseignements clés issus du marché des     </a:t>
            </a:r>
            <a:br>
              <a:rPr b="1" lang="en" sz="4400">
                <a:solidFill>
                  <a:srgbClr val="333F50"/>
                </a:solidFill>
                <a:latin typeface="Lato"/>
                <a:ea typeface="Lato"/>
                <a:cs typeface="Lato"/>
                <a:sym typeface="Lato"/>
              </a:rPr>
            </a:br>
            <a:r>
              <a:rPr b="1" lang="en" sz="4400">
                <a:solidFill>
                  <a:srgbClr val="333F50"/>
                </a:solidFill>
                <a:latin typeface="Lato"/>
                <a:ea typeface="Lato"/>
                <a:cs typeface="Lato"/>
                <a:sym typeface="Lato"/>
              </a:rPr>
              <a:t>       PME Guinéennes </a:t>
            </a:r>
            <a:endParaRPr b="1" i="0" sz="4400" u="none" cap="none" strike="noStrike">
              <a:solidFill>
                <a:srgbClr val="333F50"/>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2021-01-20T08:58:27Z</dcterms:created>
  <dc:creator>cellou barry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0x010100865BB77FDCC2C049A6B84F4B710779B9</vt:lpwstr>
  </property>
</Properties>
</file>